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7"/>
  </p:notesMasterIdLst>
  <p:sldIdLst>
    <p:sldId id="525" r:id="rId2"/>
    <p:sldId id="257" r:id="rId3"/>
    <p:sldId id="259" r:id="rId4"/>
    <p:sldId id="260" r:id="rId5"/>
    <p:sldId id="262" r:id="rId6"/>
    <p:sldId id="263" r:id="rId7"/>
    <p:sldId id="264" r:id="rId8"/>
    <p:sldId id="277" r:id="rId9"/>
    <p:sldId id="527" r:id="rId10"/>
    <p:sldId id="555" r:id="rId11"/>
    <p:sldId id="317" r:id="rId12"/>
    <p:sldId id="556" r:id="rId13"/>
    <p:sldId id="528" r:id="rId14"/>
    <p:sldId id="557" r:id="rId15"/>
    <p:sldId id="549" r:id="rId16"/>
    <p:sldId id="342" r:id="rId17"/>
    <p:sldId id="258" r:id="rId18"/>
    <p:sldId id="343" r:id="rId19"/>
    <p:sldId id="558" r:id="rId20"/>
    <p:sldId id="485" r:id="rId21"/>
    <p:sldId id="478" r:id="rId22"/>
    <p:sldId id="576" r:id="rId23"/>
    <p:sldId id="444" r:id="rId24"/>
    <p:sldId id="445" r:id="rId25"/>
    <p:sldId id="465" r:id="rId26"/>
    <p:sldId id="358" r:id="rId27"/>
    <p:sldId id="268" r:id="rId28"/>
    <p:sldId id="526" r:id="rId29"/>
    <p:sldId id="529" r:id="rId30"/>
    <p:sldId id="565" r:id="rId31"/>
    <p:sldId id="450" r:id="rId32"/>
    <p:sldId id="448" r:id="rId33"/>
    <p:sldId id="449" r:id="rId34"/>
    <p:sldId id="566" r:id="rId35"/>
    <p:sldId id="532" r:id="rId36"/>
    <p:sldId id="395" r:id="rId37"/>
    <p:sldId id="394" r:id="rId38"/>
    <p:sldId id="396" r:id="rId39"/>
    <p:sldId id="398" r:id="rId40"/>
    <p:sldId id="416" r:id="rId41"/>
    <p:sldId id="486" r:id="rId42"/>
    <p:sldId id="420" r:id="rId43"/>
    <p:sldId id="421" r:id="rId44"/>
    <p:sldId id="422" r:id="rId45"/>
    <p:sldId id="424" r:id="rId46"/>
    <p:sldId id="291" r:id="rId47"/>
    <p:sldId id="533" r:id="rId48"/>
    <p:sldId id="386" r:id="rId49"/>
    <p:sldId id="387" r:id="rId50"/>
    <p:sldId id="561" r:id="rId51"/>
    <p:sldId id="388" r:id="rId52"/>
    <p:sldId id="293" r:id="rId53"/>
    <p:sldId id="489" r:id="rId54"/>
    <p:sldId id="494" r:id="rId55"/>
    <p:sldId id="389" r:id="rId56"/>
    <p:sldId id="550" r:id="rId57"/>
    <p:sldId id="505" r:id="rId58"/>
    <p:sldId id="570" r:id="rId59"/>
    <p:sldId id="439" r:id="rId60"/>
    <p:sldId id="571" r:id="rId61"/>
    <p:sldId id="572" r:id="rId62"/>
    <p:sldId id="573" r:id="rId63"/>
    <p:sldId id="574" r:id="rId64"/>
    <p:sldId id="575" r:id="rId65"/>
    <p:sldId id="469" r:id="rId66"/>
    <p:sldId id="553" r:id="rId67"/>
    <p:sldId id="390" r:id="rId68"/>
    <p:sldId id="502" r:id="rId69"/>
    <p:sldId id="568" r:id="rId70"/>
    <p:sldId id="493" r:id="rId71"/>
    <p:sldId id="542" r:id="rId72"/>
    <p:sldId id="520" r:id="rId73"/>
    <p:sldId id="426" r:id="rId74"/>
    <p:sldId id="427" r:id="rId75"/>
    <p:sldId id="488" r:id="rId76"/>
    <p:sldId id="392" r:id="rId77"/>
    <p:sldId id="554" r:id="rId78"/>
    <p:sldId id="433" r:id="rId79"/>
    <p:sldId id="434" r:id="rId80"/>
    <p:sldId id="435" r:id="rId81"/>
    <p:sldId id="462" r:id="rId82"/>
    <p:sldId id="436" r:id="rId83"/>
    <p:sldId id="499" r:id="rId84"/>
    <p:sldId id="498" r:id="rId85"/>
    <p:sldId id="496" r:id="rId86"/>
    <p:sldId id="523" r:id="rId87"/>
    <p:sldId id="473" r:id="rId88"/>
    <p:sldId id="437" r:id="rId89"/>
    <p:sldId id="569" r:id="rId90"/>
    <p:sldId id="500" r:id="rId91"/>
    <p:sldId id="482" r:id="rId92"/>
    <p:sldId id="484" r:id="rId93"/>
    <p:sldId id="305" r:id="rId94"/>
    <p:sldId id="552" r:id="rId95"/>
    <p:sldId id="551" r:id="rId96"/>
    <p:sldId id="548" r:id="rId97"/>
    <p:sldId id="474" r:id="rId98"/>
    <p:sldId id="475" r:id="rId99"/>
    <p:sldId id="476" r:id="rId100"/>
    <p:sldId id="487" r:id="rId101"/>
    <p:sldId id="411" r:id="rId102"/>
    <p:sldId id="412" r:id="rId103"/>
    <p:sldId id="414" r:id="rId104"/>
    <p:sldId id="456" r:id="rId105"/>
    <p:sldId id="492" r:id="rId10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1893"/>
    <a:srgbClr val="FF0000"/>
    <a:srgbClr val="009051"/>
    <a:srgbClr val="76D6FF"/>
    <a:srgbClr val="FF40FF"/>
    <a:srgbClr val="7A81FF"/>
    <a:srgbClr val="FF9300"/>
    <a:srgbClr val="008F00"/>
    <a:srgbClr val="9411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79"/>
    <p:restoredTop sz="94724"/>
  </p:normalViewPr>
  <p:slideViewPr>
    <p:cSldViewPr snapToGrid="0" snapToObjects="1" showGuides="1">
      <p:cViewPr varScale="1">
        <p:scale>
          <a:sx n="96" d="100"/>
          <a:sy n="96" d="100"/>
        </p:scale>
        <p:origin x="776" y="1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notesMaster" Target="notesMasters/notesMaster1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presProps" Target="pres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viewProps" Target="viewProp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63722C-260B-BE4A-AB79-705B13198AB7}" type="datetimeFigureOut">
              <a:rPr lang="en-US" smtClean="0"/>
              <a:t>12/5/21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82AE00-8123-8443-87F9-E82CF20E5D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5508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223DE6-E4BE-4046-A6BD-657B1F4D7C9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3648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82AE00-8123-8443-87F9-E82CF20E5DC8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0079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82AE00-8123-8443-87F9-E82CF20E5DC8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2876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A598C-707D-CF4C-AA41-81B8AC8B2D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3C019D-1D11-9C49-8F1D-5DD14B2865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B1E130-7106-2C41-98DD-8265F5C335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26F57-5C4D-B74F-B668-1622E98B73FD}" type="datetimeFigureOut">
              <a:rPr lang="en-US" smtClean="0"/>
              <a:t>12/5/21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B0AF37-B9C6-1C45-89BB-5351093CB6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B78621-52CE-184B-A1E2-4EBF52B4C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23675-08AD-2448-A7F8-3E8999CC1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8099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2E136-16E8-3A44-87C4-49C7C2E66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14687C-A033-054C-8911-AD6183BA12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F3C5A4-7F26-0A4E-B34C-AA298FA0DD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26F57-5C4D-B74F-B668-1622E98B73FD}" type="datetimeFigureOut">
              <a:rPr lang="en-US" smtClean="0"/>
              <a:t>12/5/21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12B1EE-2AFB-ED4E-B819-B6BBEC00E1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528083-5B6C-444E-B8FA-B99BC743CE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23675-08AD-2448-A7F8-3E8999CC1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7525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E8887EC-877A-0047-80E8-96D13C2A8E8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CC38B7E-8ED9-6048-8CFB-51AA705EBE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C0D334-5D94-0E4A-9645-1E18EA27B9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26F57-5C4D-B74F-B668-1622E98B73FD}" type="datetimeFigureOut">
              <a:rPr lang="en-US" smtClean="0"/>
              <a:t>12/5/21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ACC997-4FCF-B041-B9F4-621ACEA362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3DB4F2-8A90-D641-94A1-036D1318F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23675-08AD-2448-A7F8-3E8999CC1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8858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2E35E0-F64A-4E41-873E-DDA5E74A0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920EA4-A34B-E646-A898-7279AA4FFC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F6496D-BCEC-FE4E-9FC5-5B08BD35A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26F57-5C4D-B74F-B668-1622E98B73FD}" type="datetimeFigureOut">
              <a:rPr lang="en-US" smtClean="0"/>
              <a:t>12/5/21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D25AA6-8C06-4F48-BA32-F730A679DB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7F9485-6461-3341-97D9-CB4E5F6E4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23675-08AD-2448-A7F8-3E8999CC1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3948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74648-0995-0841-8CA4-64C00982EC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3032F9-43A3-104A-ADD9-E5336F4BB9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CC5C7-DF5A-2A46-942F-5AF36E2710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26F57-5C4D-B74F-B668-1622E98B73FD}" type="datetimeFigureOut">
              <a:rPr lang="en-US" smtClean="0"/>
              <a:t>12/5/21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4C7667-8567-3A42-B310-9104A5B972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93F8EF-3D6E-A647-A5D4-0B6F0EE13C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23675-08AD-2448-A7F8-3E8999CC1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0471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BDD5B-43F2-4940-B3D4-C9E95D0DBB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6935E7-F5CF-3E4C-AA58-04E1C98D2B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16CF2E-11B9-834F-9BA1-FDCE514D45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E1AB9A-51AD-5F41-9FAC-73EFF6BEF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26F57-5C4D-B74F-B668-1622E98B73FD}" type="datetimeFigureOut">
              <a:rPr lang="en-US" smtClean="0"/>
              <a:t>12/5/21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77EE97-96FD-844B-9062-521186821A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A585E7-3942-4146-8DE4-95C92D410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23675-08AD-2448-A7F8-3E8999CC1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755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26631-A140-A14D-AD94-A847A63C5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6E9D4E-D397-7B4B-8090-1905D22387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A7B09E-6940-E043-A317-CFCF38D223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DD3E177-2DFD-DF4C-A9D4-6D6052860B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C7C9A1D-9582-A94B-A8DF-0F61C1A0EF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F7C514B-CE5B-FE4B-9A35-FC1DB47A29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26F57-5C4D-B74F-B668-1622E98B73FD}" type="datetimeFigureOut">
              <a:rPr lang="en-US" smtClean="0"/>
              <a:t>12/5/21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9BD5D40-F8EF-E64A-81C6-08BE2C8DF5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8181CB-1E6C-5E4C-872A-2024039A91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23675-08AD-2448-A7F8-3E8999CC1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2312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00F85-B5EC-8243-B821-77A85E08C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D5F748-4679-EA41-B008-49F6B1EC4B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26F57-5C4D-B74F-B668-1622E98B73FD}" type="datetimeFigureOut">
              <a:rPr lang="en-US" smtClean="0"/>
              <a:t>12/5/21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B80080-3A98-DE4A-9F9B-F673A9F612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18609B-834A-F141-9CE9-1C8E30BFBD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23675-08AD-2448-A7F8-3E8999CC1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5171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3164904-EFF8-984F-B733-52B6D6175A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26F57-5C4D-B74F-B668-1622E98B73FD}" type="datetimeFigureOut">
              <a:rPr lang="en-US" smtClean="0"/>
              <a:t>12/5/21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9847695-1C2A-9A41-A2C6-EF8CD90725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E02F2E-B194-8F40-BA73-29BE3D029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23675-08AD-2448-A7F8-3E8999CC1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0997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B304A-C5B6-FB49-96E5-FAA26FEB2F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957D88-4F3B-924C-9DF0-21627776D2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8CCCA3-3829-0A41-B225-07FD8C905D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FA8F10-43F6-8D41-A9E4-455B59413A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26F57-5C4D-B74F-B668-1622E98B73FD}" type="datetimeFigureOut">
              <a:rPr lang="en-US" smtClean="0"/>
              <a:t>12/5/21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B2B8BE-1A31-2E4D-A234-041798C35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344F7E-D57C-E94C-B9B1-09DC5CF93C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23675-08AD-2448-A7F8-3E8999CC1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8517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2D775-9720-F440-9D80-D32523C9BF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DEE9E79-2115-1A48-89F1-201E4BA4921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329BEF-07A4-3241-B37A-B5D78DB9CB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C9C3D1-1438-A84E-BBFD-E85E4966A7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26F57-5C4D-B74F-B668-1622E98B73FD}" type="datetimeFigureOut">
              <a:rPr lang="en-US" smtClean="0"/>
              <a:t>12/5/21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6FA1C2-A668-B747-9DD0-646AEA8A74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A18C83-09E7-CC4B-85B3-C25B907D1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23675-08AD-2448-A7F8-3E8999CC1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4659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69C7BF6-04D2-CD4F-93B8-B530AB81B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2E4201-C8B8-5049-88A0-8F6E0DF427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DE3F3F-14AD-F346-917C-44EDADC219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226F57-5C4D-B74F-B668-1622E98B73FD}" type="datetimeFigureOut">
              <a:rPr lang="en-US" smtClean="0"/>
              <a:t>12/5/21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2C8D61-B2D8-6C4F-99D4-D9D1136893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969036-6DEA-544F-B990-AA9D85132D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D23675-08AD-2448-A7F8-3E8999CC1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4905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tiff"/><Relationship Id="rId3" Type="http://schemas.openxmlformats.org/officeDocument/2006/relationships/image" Target="../media/image14.tiff"/><Relationship Id="rId7" Type="http://schemas.openxmlformats.org/officeDocument/2006/relationships/image" Target="../media/image19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tiff"/><Relationship Id="rId5" Type="http://schemas.openxmlformats.org/officeDocument/2006/relationships/image" Target="../media/image18.tiff"/><Relationship Id="rId10" Type="http://schemas.openxmlformats.org/officeDocument/2006/relationships/image" Target="../media/image20.png"/><Relationship Id="rId4" Type="http://schemas.openxmlformats.org/officeDocument/2006/relationships/image" Target="../media/image16.tiff"/><Relationship Id="rId9" Type="http://schemas.openxmlformats.org/officeDocument/2006/relationships/image" Target="../media/image13.tiff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iff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iff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eg"/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6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eg"/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tiff"/><Relationship Id="rId7" Type="http://schemas.openxmlformats.org/officeDocument/2006/relationships/image" Target="../media/image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11" Type="http://schemas.openxmlformats.org/officeDocument/2006/relationships/image" Target="../media/image12.png"/><Relationship Id="rId5" Type="http://schemas.openxmlformats.org/officeDocument/2006/relationships/image" Target="../media/image6.jpeg"/><Relationship Id="rId10" Type="http://schemas.openxmlformats.org/officeDocument/2006/relationships/image" Target="../media/image11.png"/><Relationship Id="rId4" Type="http://schemas.openxmlformats.org/officeDocument/2006/relationships/image" Target="../media/image5.jpeg"/><Relationship Id="rId9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emf"/><Relationship Id="rId4" Type="http://schemas.openxmlformats.org/officeDocument/2006/relationships/image" Target="../media/image30.em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3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.tiff"/><Relationship Id="rId4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8.e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tiff"/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tiff"/><Relationship Id="rId4" Type="http://schemas.openxmlformats.org/officeDocument/2006/relationships/image" Target="../media/image43.tif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iff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iff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iff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iff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tiff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1.jpe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2.jpe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2.jpe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tiff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tiff"/><Relationship Id="rId4" Type="http://schemas.openxmlformats.org/officeDocument/2006/relationships/image" Target="../media/image15.tiff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jpe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2.tiff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2.tiff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tiff"/><Relationship Id="rId4" Type="http://schemas.openxmlformats.org/officeDocument/2006/relationships/image" Target="../media/image64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tiff"/><Relationship Id="rId5" Type="http://schemas.openxmlformats.org/officeDocument/2006/relationships/image" Target="../media/image17.tiff"/><Relationship Id="rId4" Type="http://schemas.openxmlformats.org/officeDocument/2006/relationships/image" Target="../media/image15.tiff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tiff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73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7" Type="http://schemas.openxmlformats.org/officeDocument/2006/relationships/image" Target="../media/image13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tiff"/><Relationship Id="rId5" Type="http://schemas.openxmlformats.org/officeDocument/2006/relationships/image" Target="../media/image18.tiff"/><Relationship Id="rId4" Type="http://schemas.openxmlformats.org/officeDocument/2006/relationships/image" Target="../media/image15.tiff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em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em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em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em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tiff"/><Relationship Id="rId3" Type="http://schemas.openxmlformats.org/officeDocument/2006/relationships/image" Target="../media/image14.tiff"/><Relationship Id="rId7" Type="http://schemas.openxmlformats.org/officeDocument/2006/relationships/image" Target="../media/image19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tiff"/><Relationship Id="rId5" Type="http://schemas.openxmlformats.org/officeDocument/2006/relationships/image" Target="../media/image18.tiff"/><Relationship Id="rId4" Type="http://schemas.openxmlformats.org/officeDocument/2006/relationships/image" Target="../media/image15.tiff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jpeg"/><Relationship Id="rId4" Type="http://schemas.openxmlformats.org/officeDocument/2006/relationships/image" Target="../media/image79.jpe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e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jpeg"/><Relationship Id="rId5" Type="http://schemas.openxmlformats.org/officeDocument/2006/relationships/image" Target="../media/image85.jpeg"/><Relationship Id="rId4" Type="http://schemas.openxmlformats.org/officeDocument/2006/relationships/image" Target="../media/image84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e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jpe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iff"/><Relationship Id="rId2" Type="http://schemas.openxmlformats.org/officeDocument/2006/relationships/image" Target="../media/image89.tiff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iff"/><Relationship Id="rId2" Type="http://schemas.openxmlformats.org/officeDocument/2006/relationships/image" Target="../media/image89.tiff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18342D2-FDA5-0346-906C-49FA6003957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7336"/>
            <a:ext cx="12192001" cy="68506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DA441E5-3D55-F040-90AD-D008C83678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45068"/>
            <a:ext cx="9144000" cy="2387600"/>
          </a:xfrm>
          <a:solidFill>
            <a:schemeClr val="bg1"/>
          </a:solidFill>
          <a:ln w="76200">
            <a:solidFill>
              <a:schemeClr val="tx1"/>
            </a:solidFill>
          </a:ln>
        </p:spPr>
        <p:txBody>
          <a:bodyPr>
            <a:normAutofit fontScale="90000"/>
          </a:bodyPr>
          <a:lstStyle/>
          <a:p>
            <a:r>
              <a:rPr lang="en-US" sz="8900" b="1" dirty="0"/>
              <a:t>Plants aren’t dumb</a:t>
            </a:r>
            <a:br>
              <a:rPr lang="en-US" dirty="0"/>
            </a:br>
            <a:r>
              <a:rPr lang="en-US" sz="4400" dirty="0">
                <a:solidFill>
                  <a:srgbClr val="011893"/>
                </a:solidFill>
              </a:rPr>
              <a:t>Using optimality theory to understand big questions in plant ecophysiology</a:t>
            </a:r>
            <a:endParaRPr lang="en-US" dirty="0">
              <a:solidFill>
                <a:srgbClr val="011893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E65786-8F48-8941-8659-88E4122EC0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1620" y="3820006"/>
            <a:ext cx="6108758" cy="2236237"/>
          </a:xfrm>
          <a:solidFill>
            <a:schemeClr val="bg1"/>
          </a:solidFill>
          <a:ln w="76200"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en-US" sz="4400" b="1" dirty="0"/>
              <a:t>Nick Smith</a:t>
            </a:r>
          </a:p>
          <a:p>
            <a:r>
              <a:rPr lang="en-US" dirty="0">
                <a:solidFill>
                  <a:srgbClr val="011893"/>
                </a:solidFill>
              </a:rPr>
              <a:t>Department of Biological Sciences</a:t>
            </a:r>
          </a:p>
          <a:p>
            <a:r>
              <a:rPr lang="en-US" dirty="0">
                <a:solidFill>
                  <a:srgbClr val="011893"/>
                </a:solidFill>
              </a:rPr>
              <a:t>Texas Tech University</a:t>
            </a:r>
          </a:p>
          <a:p>
            <a:r>
              <a:rPr lang="en-US" dirty="0" err="1">
                <a:solidFill>
                  <a:srgbClr val="011893"/>
                </a:solidFill>
              </a:rPr>
              <a:t>nick.smith@ttu.edu</a:t>
            </a:r>
            <a:r>
              <a:rPr lang="en-US" dirty="0">
                <a:solidFill>
                  <a:srgbClr val="011893"/>
                </a:solidFill>
              </a:rPr>
              <a:t>; @</a:t>
            </a:r>
            <a:r>
              <a:rPr lang="en-US" dirty="0" err="1">
                <a:solidFill>
                  <a:srgbClr val="011893"/>
                </a:solidFill>
              </a:rPr>
              <a:t>nick_greg_smith</a:t>
            </a:r>
            <a:endParaRPr lang="en-US" dirty="0">
              <a:solidFill>
                <a:srgbClr val="011893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829F9D-7570-C449-86BD-CE901B6146E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53670" y="5539595"/>
            <a:ext cx="363488" cy="296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0877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6717" y="1951978"/>
            <a:ext cx="3238500" cy="2159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people care about plants?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20648" y="2082394"/>
            <a:ext cx="3971352" cy="193239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47830" y="4367256"/>
            <a:ext cx="3098043" cy="232353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3037" y="4542971"/>
            <a:ext cx="3270171" cy="210857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47277" y="5510687"/>
            <a:ext cx="1614379" cy="121078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9839" y="1886540"/>
            <a:ext cx="3402911" cy="2289876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18" name="TextBox 17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9BE5DE46-D91E-7C4E-8C20-454D942F4A8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447371" y="4121706"/>
            <a:ext cx="3646697" cy="2599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58298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D09CC-CE40-0F45-848A-9E27A0302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/>
              <a:t>Stomatal conductance trait</a:t>
            </a:r>
            <a:br>
              <a:rPr lang="en-US" dirty="0"/>
            </a:br>
            <a:r>
              <a:rPr lang="en-US" dirty="0"/>
              <a:t>The ratio of CO</a:t>
            </a:r>
            <a:r>
              <a:rPr lang="en-US" baseline="-25000" dirty="0"/>
              <a:t>2</a:t>
            </a:r>
            <a:r>
              <a:rPr lang="en-US" dirty="0"/>
              <a:t> in the leaf to CO</a:t>
            </a:r>
            <a:r>
              <a:rPr lang="en-US" baseline="-25000" dirty="0"/>
              <a:t>2</a:t>
            </a:r>
            <a:r>
              <a:rPr lang="en-US" dirty="0"/>
              <a:t> outside of the leaf (</a:t>
            </a:r>
            <a:r>
              <a:rPr lang="en-US" i="1" dirty="0">
                <a:solidFill>
                  <a:schemeClr val="accent1">
                    <a:lumMod val="50000"/>
                  </a:schemeClr>
                </a:solidFill>
                <a:cs typeface="Calibri" panose="020F0502020204030204" pitchFamily="34" charset="0"/>
              </a:rPr>
              <a:t>C</a:t>
            </a:r>
            <a:r>
              <a:rPr lang="en-US" baseline="-25000" dirty="0">
                <a:solidFill>
                  <a:schemeClr val="accent1">
                    <a:lumMod val="50000"/>
                  </a:schemeClr>
                </a:solidFill>
                <a:cs typeface="Calibri" panose="020F0502020204030204" pitchFamily="34" charset="0"/>
              </a:rPr>
              <a:t>i</a:t>
            </a:r>
            <a:r>
              <a:rPr lang="en-US" i="1" dirty="0">
                <a:solidFill>
                  <a:schemeClr val="accent1">
                    <a:lumMod val="50000"/>
                  </a:schemeClr>
                </a:solidFill>
                <a:cs typeface="Calibri" panose="020F0502020204030204" pitchFamily="34" charset="0"/>
              </a:rPr>
              <a:t>/C</a:t>
            </a:r>
            <a:r>
              <a:rPr lang="en-US" baseline="-25000" dirty="0">
                <a:solidFill>
                  <a:schemeClr val="accent1">
                    <a:lumMod val="50000"/>
                  </a:schemeClr>
                </a:solidFill>
                <a:cs typeface="Calibri" panose="020F0502020204030204" pitchFamily="34" charset="0"/>
              </a:rPr>
              <a:t>a</a:t>
            </a:r>
            <a:r>
              <a:rPr lang="en-US" i="1" dirty="0">
                <a:cs typeface="Calibri" panose="020F0502020204030204" pitchFamily="34" charset="0"/>
              </a:rPr>
              <a:t>)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345EB0-FF2B-2C4B-9F1A-63B3EEA7C9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66002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F285EF-B54B-EC47-979F-5BC743D49492}"/>
              </a:ext>
            </a:extLst>
          </p:cNvPr>
          <p:cNvSpPr txBox="1"/>
          <p:nvPr/>
        </p:nvSpPr>
        <p:spPr>
          <a:xfrm>
            <a:off x="7942997" y="2129051"/>
            <a:ext cx="375313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lang="en-US" sz="3600" baseline="-25000" dirty="0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sz="3600" i="1" dirty="0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/C</a:t>
            </a:r>
            <a:r>
              <a:rPr lang="en-US" sz="3600" baseline="-25000" dirty="0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en-US" sz="3600" dirty="0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increases with temperature because of greater photorespiration</a:t>
            </a:r>
            <a:endParaRPr lang="en-US" sz="3600" dirty="0">
              <a:solidFill>
                <a:srgbClr val="011893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B0EB10B-FA83-3845-A373-778F1BAD52D2}"/>
              </a:ext>
            </a:extLst>
          </p:cNvPr>
          <p:cNvGrpSpPr/>
          <p:nvPr/>
        </p:nvGrpSpPr>
        <p:grpSpPr>
          <a:xfrm>
            <a:off x="8081319" y="0"/>
            <a:ext cx="4110681" cy="369332"/>
            <a:chOff x="8081319" y="-4207"/>
            <a:chExt cx="4110681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854145F-28D8-734D-9BD3-6205E16BA95A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9C87225-781F-704A-B189-CE7FD93827C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B52CDFD7-8F5F-574A-9E8A-51A2A0C1FD72}"/>
              </a:ext>
            </a:extLst>
          </p:cNvPr>
          <p:cNvSpPr txBox="1"/>
          <p:nvPr/>
        </p:nvSpPr>
        <p:spPr>
          <a:xfrm>
            <a:off x="10285324" y="6488668"/>
            <a:ext cx="1906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35056A0-CB76-724B-A89A-065B1768E3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3276" y="982392"/>
            <a:ext cx="5146550" cy="5295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36251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61220E15-A4D9-9547-B489-92D79DDCED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3890" y="983024"/>
            <a:ext cx="5145936" cy="529437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AF285EF-B54B-EC47-979F-5BC743D49492}"/>
              </a:ext>
            </a:extLst>
          </p:cNvPr>
          <p:cNvSpPr txBox="1"/>
          <p:nvPr/>
        </p:nvSpPr>
        <p:spPr>
          <a:xfrm>
            <a:off x="7942997" y="2129051"/>
            <a:ext cx="375313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lang="en-US" sz="3600" baseline="-25000" dirty="0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sz="3600" i="1" dirty="0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/C</a:t>
            </a:r>
            <a:r>
              <a:rPr lang="en-US" sz="3600" baseline="-25000" dirty="0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en-US" sz="3600" dirty="0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decreases with VPD to avoid water loss</a:t>
            </a:r>
            <a:endParaRPr lang="en-US" sz="3600" dirty="0">
              <a:solidFill>
                <a:srgbClr val="011893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6DE9DAE-6E90-8B4A-B9F2-2D214558FCC8}"/>
              </a:ext>
            </a:extLst>
          </p:cNvPr>
          <p:cNvGrpSpPr/>
          <p:nvPr/>
        </p:nvGrpSpPr>
        <p:grpSpPr>
          <a:xfrm>
            <a:off x="8081319" y="0"/>
            <a:ext cx="4110681" cy="369332"/>
            <a:chOff x="8081319" y="-4207"/>
            <a:chExt cx="4110681" cy="36933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322CCB3-91DC-8746-B720-C43081C95FAC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439DB6D-BDB4-9247-A547-7D2E747A63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120DCF32-AEA1-B848-8506-DBF53428DC18}"/>
              </a:ext>
            </a:extLst>
          </p:cNvPr>
          <p:cNvSpPr txBox="1"/>
          <p:nvPr/>
        </p:nvSpPr>
        <p:spPr>
          <a:xfrm>
            <a:off x="10285324" y="6488668"/>
            <a:ext cx="1906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</a:t>
            </a:r>
          </a:p>
        </p:txBody>
      </p:sp>
    </p:spTree>
    <p:extLst>
      <p:ext uri="{BB962C8B-B14F-4D97-AF65-F5344CB8AC3E}">
        <p14:creationId xmlns:p14="http://schemas.microsoft.com/office/powerpoint/2010/main" val="51607038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7E6CB3F7-2581-7E4C-9E71-92BE33D461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3890" y="983024"/>
            <a:ext cx="5145936" cy="529437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AF285EF-B54B-EC47-979F-5BC743D49492}"/>
              </a:ext>
            </a:extLst>
          </p:cNvPr>
          <p:cNvSpPr txBox="1"/>
          <p:nvPr/>
        </p:nvSpPr>
        <p:spPr>
          <a:xfrm>
            <a:off x="7942997" y="2129051"/>
            <a:ext cx="375313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lang="en-US" sz="3600" baseline="-25000" dirty="0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sz="3600" i="1" dirty="0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/C</a:t>
            </a:r>
            <a:r>
              <a:rPr lang="en-US" sz="3600" baseline="-25000" dirty="0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en-US" sz="3600" dirty="0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decreases with CO</a:t>
            </a:r>
            <a:r>
              <a:rPr lang="en-US" sz="3600" baseline="-25000" dirty="0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3600" dirty="0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because of lower openness needed to satisfy Rubisco</a:t>
            </a:r>
            <a:endParaRPr lang="en-US" sz="3600" dirty="0">
              <a:solidFill>
                <a:srgbClr val="011893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FA113AD-9366-CC42-9A44-236ED5D2BDE2}"/>
              </a:ext>
            </a:extLst>
          </p:cNvPr>
          <p:cNvGrpSpPr/>
          <p:nvPr/>
        </p:nvGrpSpPr>
        <p:grpSpPr>
          <a:xfrm>
            <a:off x="8081319" y="0"/>
            <a:ext cx="4110681" cy="369332"/>
            <a:chOff x="8081319" y="-4207"/>
            <a:chExt cx="4110681" cy="36933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8B3759A-7256-174C-B71F-D8870B0DBB4F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8FEBF16-4CFA-0745-A094-7778CB91E2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6242C418-B484-1A48-8ED2-4AC54A5016CD}"/>
              </a:ext>
            </a:extLst>
          </p:cNvPr>
          <p:cNvSpPr txBox="1"/>
          <p:nvPr/>
        </p:nvSpPr>
        <p:spPr>
          <a:xfrm>
            <a:off x="10285324" y="6488668"/>
            <a:ext cx="1906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</a:t>
            </a:r>
          </a:p>
        </p:txBody>
      </p:sp>
    </p:spTree>
    <p:extLst>
      <p:ext uri="{BB962C8B-B14F-4D97-AF65-F5344CB8AC3E}">
        <p14:creationId xmlns:p14="http://schemas.microsoft.com/office/powerpoint/2010/main" val="214594911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61852A21-0B88-4242-A21A-4EE107B6E645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7887DE3-4DCC-C94D-A5E4-5432DD23F2B8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C25F6BB-2605-F647-8E0C-67A0A6F990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E1BF8F3-9ABE-D544-850D-ACC133A6497C}"/>
              </a:ext>
            </a:extLst>
          </p:cNvPr>
          <p:cNvSpPr txBox="1"/>
          <p:nvPr/>
        </p:nvSpPr>
        <p:spPr>
          <a:xfrm>
            <a:off x="9642263" y="6488668"/>
            <a:ext cx="2549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and Keenan (2020)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E59D1E-A107-714B-A73B-87DE1A84AE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548" y="662609"/>
            <a:ext cx="4971297" cy="546652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3ADFD9C-DA31-1B48-9128-33DF554406F2}"/>
              </a:ext>
            </a:extLst>
          </p:cNvPr>
          <p:cNvSpPr/>
          <p:nvPr/>
        </p:nvSpPr>
        <p:spPr>
          <a:xfrm>
            <a:off x="2054087" y="768626"/>
            <a:ext cx="2054087" cy="188180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99DEF30-1B65-4347-82CE-11A7C15F2D48}"/>
              </a:ext>
            </a:extLst>
          </p:cNvPr>
          <p:cNvSpPr/>
          <p:nvPr/>
        </p:nvSpPr>
        <p:spPr>
          <a:xfrm>
            <a:off x="2054087" y="3528390"/>
            <a:ext cx="2054087" cy="188180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5761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0CA64-1C59-1344-AFC7-BE3EF7479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9164" y="365125"/>
            <a:ext cx="4734636" cy="4670899"/>
          </a:xfrm>
        </p:spPr>
        <p:txBody>
          <a:bodyPr>
            <a:normAutofit/>
          </a:bodyPr>
          <a:lstStyle/>
          <a:p>
            <a:r>
              <a:rPr lang="en-US" dirty="0"/>
              <a:t>Photosynthetic traits change with temperature in ways expected from optimization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1852A21-0B88-4242-A21A-4EE107B6E645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7887DE3-4DCC-C94D-A5E4-5432DD23F2B8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C25F6BB-2605-F647-8E0C-67A0A6F990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E1BF8F3-9ABE-D544-850D-ACC133A6497C}"/>
              </a:ext>
            </a:extLst>
          </p:cNvPr>
          <p:cNvSpPr txBox="1"/>
          <p:nvPr/>
        </p:nvSpPr>
        <p:spPr>
          <a:xfrm>
            <a:off x="9642263" y="6488668"/>
            <a:ext cx="2549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and Keenan (2020)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AA3B1A9-3204-5841-8565-8998A18B69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548" y="662609"/>
            <a:ext cx="4971297" cy="546652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A0DF62E-4270-6C44-83DE-84C74C6652E1}"/>
              </a:ext>
            </a:extLst>
          </p:cNvPr>
          <p:cNvSpPr txBox="1"/>
          <p:nvPr/>
        </p:nvSpPr>
        <p:spPr>
          <a:xfrm>
            <a:off x="6619164" y="4558970"/>
            <a:ext cx="344139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11893"/>
                </a:solidFill>
              </a:rPr>
              <a:t>Data = -0.051 °C</a:t>
            </a:r>
            <a:r>
              <a:rPr lang="en-US" sz="2800" baseline="30000" dirty="0">
                <a:solidFill>
                  <a:srgbClr val="011893"/>
                </a:solidFill>
              </a:rPr>
              <a:t>-1</a:t>
            </a:r>
            <a:endParaRPr lang="en-US" sz="2800" dirty="0">
              <a:solidFill>
                <a:srgbClr val="011893"/>
              </a:solidFill>
            </a:endParaRPr>
          </a:p>
          <a:p>
            <a:r>
              <a:rPr lang="en-US" sz="2800" dirty="0">
                <a:solidFill>
                  <a:srgbClr val="011893"/>
                </a:solidFill>
              </a:rPr>
              <a:t>Predicted = -0.048 °C</a:t>
            </a:r>
            <a:r>
              <a:rPr lang="en-US" sz="2800" baseline="30000" dirty="0">
                <a:solidFill>
                  <a:srgbClr val="011893"/>
                </a:solidFill>
              </a:rPr>
              <a:t>-1</a:t>
            </a:r>
            <a:endParaRPr lang="en-US" sz="2800" dirty="0">
              <a:solidFill>
                <a:srgbClr val="01189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12593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09B2D-2822-6D47-B5F1-08CC99958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other words: plants provide </a:t>
            </a:r>
            <a:r>
              <a:rPr lang="en-US" dirty="0">
                <a:solidFill>
                  <a:srgbClr val="7030A0"/>
                </a:solidFill>
              </a:rPr>
              <a:t>ecosystem services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54BF347-5BE1-634B-8927-9497E5416B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2554" y="1444021"/>
            <a:ext cx="5306891" cy="5208334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D3869506-FE69-5041-84FA-51BB79924C86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2702E02-B035-4D46-AA10-3A758F723267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72AD0D6-8C38-864F-81EA-53E0E6626E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CBB2FBB1-BC8C-C44C-817F-6A3344445638}"/>
              </a:ext>
            </a:extLst>
          </p:cNvPr>
          <p:cNvSpPr/>
          <p:nvPr/>
        </p:nvSpPr>
        <p:spPr>
          <a:xfrm rot="19177824">
            <a:off x="6481483" y="3160059"/>
            <a:ext cx="1048870" cy="36307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260B16B-F26E-A843-82E9-89F6F1448765}"/>
              </a:ext>
            </a:extLst>
          </p:cNvPr>
          <p:cNvSpPr/>
          <p:nvPr/>
        </p:nvSpPr>
        <p:spPr>
          <a:xfrm rot="15859780">
            <a:off x="5531483" y="2427417"/>
            <a:ext cx="1048870" cy="91897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D1061A9-BD5F-A745-BF77-E3E8DD358946}"/>
              </a:ext>
            </a:extLst>
          </p:cNvPr>
          <p:cNvSpPr/>
          <p:nvPr/>
        </p:nvSpPr>
        <p:spPr>
          <a:xfrm rot="18085956">
            <a:off x="5013957" y="4476922"/>
            <a:ext cx="1048870" cy="118501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3434B9F-F5C0-5E45-BA74-A7D9BCC55EF2}"/>
              </a:ext>
            </a:extLst>
          </p:cNvPr>
          <p:cNvSpPr/>
          <p:nvPr/>
        </p:nvSpPr>
        <p:spPr>
          <a:xfrm>
            <a:off x="6804213" y="3949892"/>
            <a:ext cx="1048870" cy="36307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DEFEDD1-E890-E043-9847-D15D5515D4C9}"/>
              </a:ext>
            </a:extLst>
          </p:cNvPr>
          <p:cNvSpPr/>
          <p:nvPr/>
        </p:nvSpPr>
        <p:spPr>
          <a:xfrm rot="14148550">
            <a:off x="6158255" y="4991360"/>
            <a:ext cx="1048870" cy="36904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145EEBB-BDD2-EA4C-9FA4-51A1F1D11469}"/>
              </a:ext>
            </a:extLst>
          </p:cNvPr>
          <p:cNvSpPr/>
          <p:nvPr/>
        </p:nvSpPr>
        <p:spPr>
          <a:xfrm rot="11753194">
            <a:off x="4422685" y="3542633"/>
            <a:ext cx="1048870" cy="36904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F342E65-2115-864A-81B8-1935FE51E0B1}"/>
              </a:ext>
            </a:extLst>
          </p:cNvPr>
          <p:cNvSpPr txBox="1"/>
          <p:nvPr/>
        </p:nvSpPr>
        <p:spPr>
          <a:xfrm>
            <a:off x="11521624" y="6467689"/>
            <a:ext cx="670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FNAL</a:t>
            </a:r>
          </a:p>
        </p:txBody>
      </p:sp>
    </p:spTree>
    <p:extLst>
      <p:ext uri="{BB962C8B-B14F-4D97-AF65-F5344CB8AC3E}">
        <p14:creationId xmlns:p14="http://schemas.microsoft.com/office/powerpoint/2010/main" val="5026157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09B2D-2822-6D47-B5F1-08CC99958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Including photosynthesis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54BF347-5BE1-634B-8927-9497E5416B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2554" y="1444021"/>
            <a:ext cx="5306891" cy="5208334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D3869506-FE69-5041-84FA-51BB79924C86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2702E02-B035-4D46-AA10-3A758F723267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72AD0D6-8C38-864F-81EA-53E0E6626E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CBB2FBB1-BC8C-C44C-817F-6A3344445638}"/>
              </a:ext>
            </a:extLst>
          </p:cNvPr>
          <p:cNvSpPr/>
          <p:nvPr/>
        </p:nvSpPr>
        <p:spPr>
          <a:xfrm>
            <a:off x="6804213" y="3949892"/>
            <a:ext cx="1048870" cy="363072"/>
          </a:xfrm>
          <a:prstGeom prst="rect">
            <a:avLst/>
          </a:prstGeom>
          <a:noFill/>
          <a:ln w="76200">
            <a:solidFill>
              <a:srgbClr val="FF0000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260B16B-F26E-A843-82E9-89F6F1448765}"/>
              </a:ext>
            </a:extLst>
          </p:cNvPr>
          <p:cNvSpPr/>
          <p:nvPr/>
        </p:nvSpPr>
        <p:spPr>
          <a:xfrm rot="13145485">
            <a:off x="4599357" y="3095877"/>
            <a:ext cx="1048870" cy="47889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D1061A9-BD5F-A745-BF77-E3E8DD358946}"/>
              </a:ext>
            </a:extLst>
          </p:cNvPr>
          <p:cNvSpPr/>
          <p:nvPr/>
        </p:nvSpPr>
        <p:spPr>
          <a:xfrm rot="14148550">
            <a:off x="6158255" y="4991360"/>
            <a:ext cx="1048870" cy="369048"/>
          </a:xfrm>
          <a:prstGeom prst="rect">
            <a:avLst/>
          </a:prstGeom>
          <a:noFill/>
          <a:ln w="76200">
            <a:solidFill>
              <a:srgbClr val="FF0000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E0D2903-F581-FD48-B475-D767ADD11F27}"/>
              </a:ext>
            </a:extLst>
          </p:cNvPr>
          <p:cNvSpPr/>
          <p:nvPr/>
        </p:nvSpPr>
        <p:spPr>
          <a:xfrm rot="19177824">
            <a:off x="6481483" y="3160059"/>
            <a:ext cx="1048870" cy="363072"/>
          </a:xfrm>
          <a:prstGeom prst="rect">
            <a:avLst/>
          </a:prstGeom>
          <a:noFill/>
          <a:ln w="76200">
            <a:solidFill>
              <a:srgbClr val="FF0000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A14E4A2-8281-144B-BE06-8A0E9899A5BC}"/>
              </a:ext>
            </a:extLst>
          </p:cNvPr>
          <p:cNvSpPr/>
          <p:nvPr/>
        </p:nvSpPr>
        <p:spPr>
          <a:xfrm rot="15859780">
            <a:off x="5531483" y="2427417"/>
            <a:ext cx="1048870" cy="918971"/>
          </a:xfrm>
          <a:prstGeom prst="rect">
            <a:avLst/>
          </a:prstGeom>
          <a:noFill/>
          <a:ln w="76200">
            <a:solidFill>
              <a:srgbClr val="FF0000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FE24008-74E0-E14D-BDFA-5283AC13ECE0}"/>
              </a:ext>
            </a:extLst>
          </p:cNvPr>
          <p:cNvSpPr/>
          <p:nvPr/>
        </p:nvSpPr>
        <p:spPr>
          <a:xfrm rot="11753194">
            <a:off x="4422685" y="3542633"/>
            <a:ext cx="1048870" cy="369048"/>
          </a:xfrm>
          <a:prstGeom prst="rect">
            <a:avLst/>
          </a:prstGeom>
          <a:noFill/>
          <a:ln w="76200">
            <a:solidFill>
              <a:srgbClr val="FF0000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960C568-8195-E144-BAF2-85D85A6313D9}"/>
              </a:ext>
            </a:extLst>
          </p:cNvPr>
          <p:cNvSpPr/>
          <p:nvPr/>
        </p:nvSpPr>
        <p:spPr>
          <a:xfrm rot="18085956">
            <a:off x="5013957" y="4476922"/>
            <a:ext cx="1048870" cy="1185019"/>
          </a:xfrm>
          <a:prstGeom prst="rect">
            <a:avLst/>
          </a:prstGeom>
          <a:noFill/>
          <a:ln w="76200">
            <a:solidFill>
              <a:srgbClr val="FF0000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8271204-EA34-E541-86A4-7396945F1ACB}"/>
              </a:ext>
            </a:extLst>
          </p:cNvPr>
          <p:cNvSpPr txBox="1"/>
          <p:nvPr/>
        </p:nvSpPr>
        <p:spPr>
          <a:xfrm>
            <a:off x="11521624" y="6467689"/>
            <a:ext cx="670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FNAL</a:t>
            </a:r>
          </a:p>
        </p:txBody>
      </p:sp>
    </p:spTree>
    <p:extLst>
      <p:ext uri="{BB962C8B-B14F-4D97-AF65-F5344CB8AC3E}">
        <p14:creationId xmlns:p14="http://schemas.microsoft.com/office/powerpoint/2010/main" val="11701506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54BF347-5BE1-634B-8927-9497E5416B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2554" y="1444021"/>
            <a:ext cx="5306891" cy="5208334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D3869506-FE69-5041-84FA-51BB79924C86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2702E02-B035-4D46-AA10-3A758F723267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72AD0D6-8C38-864F-81EA-53E0E6626E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CBB2FBB1-BC8C-C44C-817F-6A3344445638}"/>
              </a:ext>
            </a:extLst>
          </p:cNvPr>
          <p:cNvSpPr/>
          <p:nvPr/>
        </p:nvSpPr>
        <p:spPr>
          <a:xfrm>
            <a:off x="6804213" y="3949892"/>
            <a:ext cx="1048870" cy="363072"/>
          </a:xfrm>
          <a:prstGeom prst="rect">
            <a:avLst/>
          </a:prstGeom>
          <a:noFill/>
          <a:ln w="76200">
            <a:solidFill>
              <a:srgbClr val="FF0000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260B16B-F26E-A843-82E9-89F6F1448765}"/>
              </a:ext>
            </a:extLst>
          </p:cNvPr>
          <p:cNvSpPr/>
          <p:nvPr/>
        </p:nvSpPr>
        <p:spPr>
          <a:xfrm rot="13145485">
            <a:off x="4599357" y="3095877"/>
            <a:ext cx="1048870" cy="47889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D1061A9-BD5F-A745-BF77-E3E8DD358946}"/>
              </a:ext>
            </a:extLst>
          </p:cNvPr>
          <p:cNvSpPr/>
          <p:nvPr/>
        </p:nvSpPr>
        <p:spPr>
          <a:xfrm rot="14148550">
            <a:off x="6158255" y="4991360"/>
            <a:ext cx="1048870" cy="369048"/>
          </a:xfrm>
          <a:prstGeom prst="rect">
            <a:avLst/>
          </a:prstGeom>
          <a:noFill/>
          <a:ln w="76200">
            <a:solidFill>
              <a:srgbClr val="FF0000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E0D2903-F581-FD48-B475-D767ADD11F27}"/>
              </a:ext>
            </a:extLst>
          </p:cNvPr>
          <p:cNvSpPr/>
          <p:nvPr/>
        </p:nvSpPr>
        <p:spPr>
          <a:xfrm rot="19177824">
            <a:off x="6481483" y="3160059"/>
            <a:ext cx="1048870" cy="363072"/>
          </a:xfrm>
          <a:prstGeom prst="rect">
            <a:avLst/>
          </a:prstGeom>
          <a:noFill/>
          <a:ln w="76200">
            <a:solidFill>
              <a:srgbClr val="FF0000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A14E4A2-8281-144B-BE06-8A0E9899A5BC}"/>
              </a:ext>
            </a:extLst>
          </p:cNvPr>
          <p:cNvSpPr/>
          <p:nvPr/>
        </p:nvSpPr>
        <p:spPr>
          <a:xfrm rot="15859780">
            <a:off x="5531483" y="2427417"/>
            <a:ext cx="1048870" cy="918971"/>
          </a:xfrm>
          <a:prstGeom prst="rect">
            <a:avLst/>
          </a:prstGeom>
          <a:noFill/>
          <a:ln w="76200">
            <a:solidFill>
              <a:srgbClr val="FF0000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FE24008-74E0-E14D-BDFA-5283AC13ECE0}"/>
              </a:ext>
            </a:extLst>
          </p:cNvPr>
          <p:cNvSpPr/>
          <p:nvPr/>
        </p:nvSpPr>
        <p:spPr>
          <a:xfrm rot="11753194">
            <a:off x="4422685" y="3542633"/>
            <a:ext cx="1048870" cy="369048"/>
          </a:xfrm>
          <a:prstGeom prst="rect">
            <a:avLst/>
          </a:prstGeom>
          <a:noFill/>
          <a:ln w="76200">
            <a:solidFill>
              <a:srgbClr val="FF0000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960C568-8195-E144-BAF2-85D85A6313D9}"/>
              </a:ext>
            </a:extLst>
          </p:cNvPr>
          <p:cNvSpPr/>
          <p:nvPr/>
        </p:nvSpPr>
        <p:spPr>
          <a:xfrm rot="18085956">
            <a:off x="5013957" y="4476922"/>
            <a:ext cx="1048870" cy="1185019"/>
          </a:xfrm>
          <a:prstGeom prst="rect">
            <a:avLst/>
          </a:prstGeom>
          <a:noFill/>
          <a:ln w="76200">
            <a:solidFill>
              <a:srgbClr val="FF0000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A89A438-2E4C-5345-A0E1-A0F7980D3C1D}"/>
              </a:ext>
            </a:extLst>
          </p:cNvPr>
          <p:cNvCxnSpPr>
            <a:stCxn id="8" idx="1"/>
            <a:endCxn id="9" idx="3"/>
          </p:cNvCxnSpPr>
          <p:nvPr/>
        </p:nvCxnSpPr>
        <p:spPr>
          <a:xfrm>
            <a:off x="5530827" y="3666009"/>
            <a:ext cx="857156" cy="107607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FD44C96-A534-F44C-A3AD-271BC110F10C}"/>
              </a:ext>
            </a:extLst>
          </p:cNvPr>
          <p:cNvCxnSpPr>
            <a:cxnSpLocks/>
            <a:stCxn id="8" idx="1"/>
            <a:endCxn id="7" idx="1"/>
          </p:cNvCxnSpPr>
          <p:nvPr/>
        </p:nvCxnSpPr>
        <p:spPr>
          <a:xfrm>
            <a:off x="5530827" y="3666009"/>
            <a:ext cx="1273386" cy="465419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4FADB02-51C1-C44B-A283-4F6509F9D17C}"/>
              </a:ext>
            </a:extLst>
          </p:cNvPr>
          <p:cNvCxnSpPr>
            <a:cxnSpLocks/>
            <a:stCxn id="8" idx="1"/>
            <a:endCxn id="10" idx="1"/>
          </p:cNvCxnSpPr>
          <p:nvPr/>
        </p:nvCxnSpPr>
        <p:spPr>
          <a:xfrm>
            <a:off x="5530827" y="3666009"/>
            <a:ext cx="1075533" cy="1527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5C6940B-CB3C-8247-A6DA-C36A268C47DA}"/>
              </a:ext>
            </a:extLst>
          </p:cNvPr>
          <p:cNvCxnSpPr>
            <a:cxnSpLocks/>
            <a:stCxn id="8" idx="1"/>
            <a:endCxn id="11" idx="1"/>
          </p:cNvCxnSpPr>
          <p:nvPr/>
        </p:nvCxnSpPr>
        <p:spPr>
          <a:xfrm flipV="1">
            <a:off x="5530827" y="3408771"/>
            <a:ext cx="576908" cy="25723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67B09B2D-2822-6D47-B5F1-08CC99958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Photosynthesis provides the foundation for other services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DB772DE-59DE-E040-8F43-0AE04433E028}"/>
              </a:ext>
            </a:extLst>
          </p:cNvPr>
          <p:cNvSpPr txBox="1"/>
          <p:nvPr/>
        </p:nvSpPr>
        <p:spPr>
          <a:xfrm>
            <a:off x="11521624" y="6467689"/>
            <a:ext cx="670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FNAL</a:t>
            </a:r>
          </a:p>
        </p:txBody>
      </p:sp>
    </p:spTree>
    <p:extLst>
      <p:ext uri="{BB962C8B-B14F-4D97-AF65-F5344CB8AC3E}">
        <p14:creationId xmlns:p14="http://schemas.microsoft.com/office/powerpoint/2010/main" val="40856588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3869506-FE69-5041-84FA-51BB79924C86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2702E02-B035-4D46-AA10-3A758F723267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72AD0D6-8C38-864F-81EA-53E0E6626E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7B09B2D-2822-6D47-B5F1-08CC999584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Photosynthesis is a dynamic process that is likely to be impacted by global change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4C0E004-6C84-1F46-A0D7-0B991F2D55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765" y="2735828"/>
            <a:ext cx="6672469" cy="375284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40A57B8-B182-5E4C-9CCD-7303F7E2101B}"/>
              </a:ext>
            </a:extLst>
          </p:cNvPr>
          <p:cNvSpPr txBox="1"/>
          <p:nvPr/>
        </p:nvSpPr>
        <p:spPr>
          <a:xfrm>
            <a:off x="10681139" y="6488668"/>
            <a:ext cx="1470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MODIS, NASA</a:t>
            </a:r>
          </a:p>
        </p:txBody>
      </p:sp>
    </p:spTree>
    <p:extLst>
      <p:ext uri="{BB962C8B-B14F-4D97-AF65-F5344CB8AC3E}">
        <p14:creationId xmlns:p14="http://schemas.microsoft.com/office/powerpoint/2010/main" val="26241639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09B2D-2822-6D47-B5F1-08CC99958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Our lab examines </a:t>
            </a:r>
            <a:r>
              <a:rPr lang="en-US" dirty="0">
                <a:solidFill>
                  <a:srgbClr val="FF0000"/>
                </a:solidFill>
              </a:rPr>
              <a:t>photosynthesis</a:t>
            </a:r>
            <a:r>
              <a:rPr lang="en-US" dirty="0"/>
              <a:t> as a regulator of global change impacts on ecosystem services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3869506-FE69-5041-84FA-51BB79924C86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2702E02-B035-4D46-AA10-3A758F723267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72AD0D6-8C38-864F-81EA-53E0E6626E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C0B3127F-2BBF-B041-9617-FC8A7E98E7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4724" y="2297430"/>
            <a:ext cx="7382552" cy="3737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6417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Photosynthesis is important! An example…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3" name="TextBox 2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952439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Photosynthesis is important! An example…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3" name="TextBox 2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81738" y="1119809"/>
            <a:ext cx="5738192" cy="573819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83FB43E-FC3C-9E4D-8660-2A820841C8EF}"/>
              </a:ext>
            </a:extLst>
          </p:cNvPr>
          <p:cNvSpPr txBox="1"/>
          <p:nvPr/>
        </p:nvSpPr>
        <p:spPr>
          <a:xfrm>
            <a:off x="9927149" y="6488668"/>
            <a:ext cx="2264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Data from IPCC (2013)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66048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Photosynthesis is important! An example…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3" name="TextBox 2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6" name="TextBox 5"/>
          <p:cNvSpPr txBox="1"/>
          <p:nvPr/>
        </p:nvSpPr>
        <p:spPr>
          <a:xfrm>
            <a:off x="9927149" y="6488668"/>
            <a:ext cx="2264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Data from IPCC (2013)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81738" y="1119809"/>
            <a:ext cx="5738192" cy="573819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559643" y="2248930"/>
            <a:ext cx="531341" cy="3015048"/>
          </a:xfrm>
          <a:prstGeom prst="rect">
            <a:avLst/>
          </a:prstGeom>
          <a:noFill/>
          <a:ln w="76200">
            <a:solidFill>
              <a:srgbClr val="0118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11893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339016" y="2076040"/>
            <a:ext cx="2704202" cy="584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11893"/>
                </a:solidFill>
              </a:rPr>
              <a:t>Photosynthesis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5090984" y="2445372"/>
            <a:ext cx="1223319" cy="0"/>
          </a:xfrm>
          <a:prstGeom prst="straightConnector1">
            <a:avLst/>
          </a:prstGeom>
          <a:ln w="76200">
            <a:solidFill>
              <a:srgbClr val="0118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51768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Photosynthesis is important! An example…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3" name="TextBox 2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6" name="TextBox 5"/>
          <p:cNvSpPr txBox="1"/>
          <p:nvPr/>
        </p:nvSpPr>
        <p:spPr>
          <a:xfrm>
            <a:off x="9927149" y="6488668"/>
            <a:ext cx="2264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Data from IPCC (2013)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81738" y="1119809"/>
            <a:ext cx="5738192" cy="573819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559643" y="2248930"/>
            <a:ext cx="531341" cy="3015048"/>
          </a:xfrm>
          <a:prstGeom prst="rect">
            <a:avLst/>
          </a:prstGeom>
          <a:noFill/>
          <a:ln w="76200">
            <a:solidFill>
              <a:srgbClr val="0118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11893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339016" y="2076040"/>
            <a:ext cx="2704202" cy="584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11893"/>
                </a:solidFill>
              </a:rPr>
              <a:t>Photosynthesis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5090984" y="2445372"/>
            <a:ext cx="1223319" cy="0"/>
          </a:xfrm>
          <a:prstGeom prst="straightConnector1">
            <a:avLst/>
          </a:prstGeom>
          <a:ln w="762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269B47E-5C70-8545-A6FE-09DEF6B6E0D6}"/>
              </a:ext>
            </a:extLst>
          </p:cNvPr>
          <p:cNvSpPr txBox="1"/>
          <p:nvPr/>
        </p:nvSpPr>
        <p:spPr>
          <a:xfrm>
            <a:off x="9087694" y="3064222"/>
            <a:ext cx="242028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A small percentage change in photosynthesis can have large consequences for climate</a:t>
            </a:r>
          </a:p>
        </p:txBody>
      </p:sp>
    </p:spTree>
    <p:extLst>
      <p:ext uri="{BB962C8B-B14F-4D97-AF65-F5344CB8AC3E}">
        <p14:creationId xmlns:p14="http://schemas.microsoft.com/office/powerpoint/2010/main" val="11919654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589D1C-3F9C-C240-AD48-48BDCD3068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6F784D-7D13-0547-96E7-39B7B416F1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257800" cy="4807087"/>
          </a:xfrm>
        </p:spPr>
        <p:txBody>
          <a:bodyPr>
            <a:normAutofit fontScale="85000" lnSpcReduction="20000"/>
          </a:bodyPr>
          <a:lstStyle/>
          <a:p>
            <a:r>
              <a:rPr lang="en-US" sz="1800" dirty="0"/>
              <a:t>Current lab members</a:t>
            </a:r>
          </a:p>
          <a:p>
            <a:pPr lvl="1"/>
            <a:r>
              <a:rPr lang="en-US" sz="1600" dirty="0"/>
              <a:t>Jeff </a:t>
            </a:r>
            <a:r>
              <a:rPr lang="en-US" sz="1600" dirty="0" err="1"/>
              <a:t>Chieppa</a:t>
            </a:r>
            <a:r>
              <a:rPr lang="en-US" sz="1600" dirty="0"/>
              <a:t> (postdoc)</a:t>
            </a:r>
          </a:p>
          <a:p>
            <a:pPr lvl="1"/>
            <a:r>
              <a:rPr lang="en-US" sz="1600" dirty="0"/>
              <a:t>Brad </a:t>
            </a:r>
            <a:r>
              <a:rPr lang="en-US" sz="1600" dirty="0" err="1"/>
              <a:t>Posch</a:t>
            </a:r>
            <a:r>
              <a:rPr lang="en-US" sz="1600" dirty="0"/>
              <a:t> (postdoc)</a:t>
            </a:r>
          </a:p>
          <a:p>
            <a:pPr lvl="1"/>
            <a:r>
              <a:rPr lang="en-US" sz="1600" dirty="0"/>
              <a:t>Evan </a:t>
            </a:r>
            <a:r>
              <a:rPr lang="en-US" sz="1600" dirty="0" err="1"/>
              <a:t>Perkowski</a:t>
            </a:r>
            <a:r>
              <a:rPr lang="en-US" sz="1600" dirty="0"/>
              <a:t> (PhD student)</a:t>
            </a:r>
          </a:p>
          <a:p>
            <a:pPr lvl="1"/>
            <a:r>
              <a:rPr lang="en-US" sz="1600" dirty="0" err="1"/>
              <a:t>Zinny</a:t>
            </a:r>
            <a:r>
              <a:rPr lang="en-US" sz="1600" dirty="0"/>
              <a:t> </a:t>
            </a:r>
            <a:r>
              <a:rPr lang="en-US" sz="1600" dirty="0" err="1"/>
              <a:t>Ezekannagha</a:t>
            </a:r>
            <a:r>
              <a:rPr lang="en-US" sz="1600" dirty="0"/>
              <a:t> (PhD student)</a:t>
            </a:r>
          </a:p>
          <a:p>
            <a:pPr lvl="1"/>
            <a:r>
              <a:rPr lang="en-US" sz="1600" dirty="0"/>
              <a:t>Risa </a:t>
            </a:r>
            <a:r>
              <a:rPr lang="en-US" sz="1600" dirty="0" err="1"/>
              <a:t>McNellis</a:t>
            </a:r>
            <a:r>
              <a:rPr lang="en-US" sz="1600" dirty="0"/>
              <a:t> (MS; now lab tech)</a:t>
            </a:r>
          </a:p>
          <a:p>
            <a:pPr lvl="1"/>
            <a:r>
              <a:rPr lang="en-US" sz="1600" dirty="0"/>
              <a:t>Morgan </a:t>
            </a:r>
            <a:r>
              <a:rPr lang="en-US" sz="1600" dirty="0" err="1"/>
              <a:t>Appell</a:t>
            </a:r>
            <a:r>
              <a:rPr lang="en-US" sz="1600" dirty="0"/>
              <a:t> (undergrad)</a:t>
            </a:r>
          </a:p>
          <a:p>
            <a:pPr lvl="1"/>
            <a:r>
              <a:rPr lang="en-US" sz="1600" dirty="0"/>
              <a:t>Joseph </a:t>
            </a:r>
            <a:r>
              <a:rPr lang="en-US" sz="1600" dirty="0" err="1"/>
              <a:t>Terrones</a:t>
            </a:r>
            <a:r>
              <a:rPr lang="en-US" sz="1600" dirty="0"/>
              <a:t> (undergrad)</a:t>
            </a:r>
          </a:p>
          <a:p>
            <a:r>
              <a:rPr lang="en-US" sz="1800" dirty="0"/>
              <a:t>Former lab members</a:t>
            </a:r>
          </a:p>
          <a:p>
            <a:pPr lvl="1"/>
            <a:r>
              <a:rPr lang="en-US" sz="1600" dirty="0" err="1"/>
              <a:t>Lizz</a:t>
            </a:r>
            <a:r>
              <a:rPr lang="en-US" sz="1600" dirty="0"/>
              <a:t> Waring (postdoc; now Asst. Prof at Northeastern State U)</a:t>
            </a:r>
          </a:p>
          <a:p>
            <a:pPr lvl="1"/>
            <a:r>
              <a:rPr lang="en-US" sz="1600" dirty="0"/>
              <a:t>Helen Scott (MS; now in industry and PhD student at BU)</a:t>
            </a:r>
          </a:p>
          <a:p>
            <a:pPr lvl="1"/>
            <a:r>
              <a:rPr lang="en-US" sz="1600" dirty="0"/>
              <a:t>Jorge Ochoa (undergrad; now working for the Army)</a:t>
            </a:r>
          </a:p>
          <a:p>
            <a:pPr lvl="1"/>
            <a:r>
              <a:rPr lang="en-US" sz="1600" dirty="0"/>
              <a:t>Jose Villeda (undergrad; now in industry)</a:t>
            </a:r>
          </a:p>
          <a:p>
            <a:pPr lvl="1"/>
            <a:r>
              <a:rPr lang="en-US" sz="1600" dirty="0"/>
              <a:t>Leah Ortiz (undergrad; now in industry)</a:t>
            </a:r>
          </a:p>
          <a:p>
            <a:r>
              <a:rPr lang="en-US" sz="1800" dirty="0"/>
              <a:t>Collaborators at TTU and around the world</a:t>
            </a:r>
          </a:p>
          <a:p>
            <a:r>
              <a:rPr lang="en-US" sz="1800" dirty="0"/>
              <a:t>Funding</a:t>
            </a:r>
          </a:p>
          <a:p>
            <a:pPr lvl="1"/>
            <a:r>
              <a:rPr lang="en-US" sz="1400" dirty="0"/>
              <a:t>NSF</a:t>
            </a:r>
          </a:p>
          <a:p>
            <a:pPr lvl="1"/>
            <a:r>
              <a:rPr lang="en-US" sz="1400" dirty="0"/>
              <a:t>USDA</a:t>
            </a:r>
          </a:p>
          <a:p>
            <a:pPr lvl="1"/>
            <a:r>
              <a:rPr lang="en-US" sz="1400" dirty="0"/>
              <a:t>NPS</a:t>
            </a:r>
          </a:p>
          <a:p>
            <a:pPr lvl="1"/>
            <a:r>
              <a:rPr lang="en-US" sz="1400" dirty="0"/>
              <a:t>USGS</a:t>
            </a:r>
          </a:p>
          <a:p>
            <a:pPr lvl="1"/>
            <a:r>
              <a:rPr lang="en-US" sz="1400" dirty="0"/>
              <a:t>Schmidt Futures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2880C3-6BC3-C748-A020-03EC8A98AF7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94498" y="4163619"/>
            <a:ext cx="2684459" cy="2013344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657516F-14C3-D34B-93F6-93984158B858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B800006-FD9F-2441-B98D-858CC16ED725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19DE4855-5607-8148-9B09-2F091BEC33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A836CAB1-65AA-0648-9227-01AE95C7EDA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78957" y="1475163"/>
            <a:ext cx="3046213" cy="228466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3A9B3EE-9407-C54A-BD8C-366633165FCA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25562" y="1475163"/>
            <a:ext cx="2855757" cy="214181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C2E49E6-42A5-6E47-A75D-C38DBA0FE577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96440" y="4386469"/>
            <a:ext cx="2994991" cy="2246243"/>
          </a:xfrm>
          <a:prstGeom prst="rect">
            <a:avLst/>
          </a:prstGeom>
        </p:spPr>
      </p:pic>
      <p:pic>
        <p:nvPicPr>
          <p:cNvPr id="1026" name="Picture 2" descr="National Science Foundation - Wikipedia">
            <a:extLst>
              <a:ext uri="{FF2B5EF4-FFF2-40B4-BE49-F238E27FC236}">
                <a16:creationId xmlns:a16="http://schemas.microsoft.com/office/drawing/2014/main" id="{3F176758-5A3C-C44F-858B-DE572F0A79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4755" y="5422735"/>
            <a:ext cx="711415" cy="715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USDA Rural Development - Wikipedia">
            <a:extLst>
              <a:ext uri="{FF2B5EF4-FFF2-40B4-BE49-F238E27FC236}">
                <a16:creationId xmlns:a16="http://schemas.microsoft.com/office/drawing/2014/main" id="{CC1DBF71-B4CC-E048-A2D9-9FD4E0D3C9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3653" y="5472745"/>
            <a:ext cx="1025517" cy="704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National Park Service - Wikipedia">
            <a:extLst>
              <a:ext uri="{FF2B5EF4-FFF2-40B4-BE49-F238E27FC236}">
                <a16:creationId xmlns:a16="http://schemas.microsoft.com/office/drawing/2014/main" id="{5CAECAE7-9635-CA4B-A8A9-5D3B512151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160882" y="7082037"/>
            <a:ext cx="65708" cy="8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7D523B7A-7C12-464C-AC78-D9B7392032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9753" y="6278880"/>
            <a:ext cx="1447800" cy="579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National Park Service - Wikipedia">
            <a:extLst>
              <a:ext uri="{FF2B5EF4-FFF2-40B4-BE49-F238E27FC236}">
                <a16:creationId xmlns:a16="http://schemas.microsoft.com/office/drawing/2014/main" id="{5FE3FDCA-CF2B-884A-B4C9-B2B9A33DC1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2373" y="5314257"/>
            <a:ext cx="648344" cy="843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Schmidt Futures">
            <a:extLst>
              <a:ext uri="{FF2B5EF4-FFF2-40B4-BE49-F238E27FC236}">
                <a16:creationId xmlns:a16="http://schemas.microsoft.com/office/drawing/2014/main" id="{1E8171D0-C5BE-1B4C-8406-672F6DC60D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2532" y="6226719"/>
            <a:ext cx="1344930" cy="591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41877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433D9-721C-064A-A57A-3A44213B2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predictions are uncertain!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50D588-0002-D24A-B6EC-2AA8E7E454B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0" y="1690688"/>
            <a:ext cx="5909481" cy="47250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45115C7-2111-324D-858D-93814CC38D19}"/>
              </a:ext>
            </a:extLst>
          </p:cNvPr>
          <p:cNvSpPr txBox="1"/>
          <p:nvPr/>
        </p:nvSpPr>
        <p:spPr>
          <a:xfrm>
            <a:off x="9562626" y="6488668"/>
            <a:ext cx="2629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Friedlingstein</a:t>
            </a:r>
            <a:r>
              <a:rPr lang="en-US" dirty="0"/>
              <a:t> et al. (2014)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487DE85-DBC6-D84D-AA85-C1CB0E121DB0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90C4B27-C8B5-1F46-AC77-5540CCA881F5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FC423C8-91C9-8943-A18C-1E4BED9312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898947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433D9-721C-064A-A57A-3A44213B2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predictions are uncertain!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50D588-0002-D24A-B6EC-2AA8E7E454B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0" y="1690688"/>
            <a:ext cx="5909481" cy="472501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B1B05B3-87F6-C449-A372-72425D50624A}"/>
              </a:ext>
            </a:extLst>
          </p:cNvPr>
          <p:cNvSpPr/>
          <p:nvPr/>
        </p:nvSpPr>
        <p:spPr>
          <a:xfrm>
            <a:off x="5827594" y="2306471"/>
            <a:ext cx="1023582" cy="298886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BA7700-EC31-6143-A6FE-37B76A637943}"/>
              </a:ext>
            </a:extLst>
          </p:cNvPr>
          <p:cNvSpPr txBox="1"/>
          <p:nvPr/>
        </p:nvSpPr>
        <p:spPr>
          <a:xfrm>
            <a:off x="6927376" y="3400791"/>
            <a:ext cx="49131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Future model uncertainty (14 </a:t>
            </a:r>
            <a:r>
              <a:rPr lang="en-US" sz="2000" dirty="0" err="1">
                <a:solidFill>
                  <a:srgbClr val="FF0000"/>
                </a:solidFill>
              </a:rPr>
              <a:t>Pg</a:t>
            </a:r>
            <a:r>
              <a:rPr lang="en-US" sz="2000" dirty="0">
                <a:solidFill>
                  <a:srgbClr val="FF0000"/>
                </a:solidFill>
              </a:rPr>
              <a:t>) &gt; current fossil fuel emissions (9.5 </a:t>
            </a:r>
            <a:r>
              <a:rPr lang="en-US" sz="2000" dirty="0" err="1">
                <a:solidFill>
                  <a:srgbClr val="FF0000"/>
                </a:solidFill>
              </a:rPr>
              <a:t>Pg</a:t>
            </a:r>
            <a:r>
              <a:rPr lang="en-US" sz="2000" dirty="0">
                <a:solidFill>
                  <a:srgbClr val="FF0000"/>
                </a:solidFill>
              </a:rPr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5115C7-2111-324D-858D-93814CC38D19}"/>
              </a:ext>
            </a:extLst>
          </p:cNvPr>
          <p:cNvSpPr txBox="1"/>
          <p:nvPr/>
        </p:nvSpPr>
        <p:spPr>
          <a:xfrm>
            <a:off x="9562626" y="6488668"/>
            <a:ext cx="2629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Friedlingstein</a:t>
            </a:r>
            <a:r>
              <a:rPr lang="en-US" dirty="0"/>
              <a:t> et al. (2014)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487DE85-DBC6-D84D-AA85-C1CB0E121DB0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90C4B27-C8B5-1F46-AC77-5540CCA881F5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FC423C8-91C9-8943-A18C-1E4BED9312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084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433D9-721C-064A-A57A-3A44213B2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uncertainty is driven by uncertainty in photosynthesis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50D588-0002-D24A-B6EC-2AA8E7E454B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0" y="1690688"/>
            <a:ext cx="5909481" cy="472501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B1B05B3-87F6-C449-A372-72425D50624A}"/>
              </a:ext>
            </a:extLst>
          </p:cNvPr>
          <p:cNvSpPr/>
          <p:nvPr/>
        </p:nvSpPr>
        <p:spPr>
          <a:xfrm>
            <a:off x="5827594" y="2306471"/>
            <a:ext cx="1023582" cy="298886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5115C7-2111-324D-858D-93814CC38D19}"/>
              </a:ext>
            </a:extLst>
          </p:cNvPr>
          <p:cNvSpPr txBox="1"/>
          <p:nvPr/>
        </p:nvSpPr>
        <p:spPr>
          <a:xfrm>
            <a:off x="0" y="6488668"/>
            <a:ext cx="2629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Friedlingstein</a:t>
            </a:r>
            <a:r>
              <a:rPr lang="en-US" dirty="0"/>
              <a:t> et al. (2014)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487DE85-DBC6-D84D-AA85-C1CB0E121DB0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90C4B27-C8B5-1F46-AC77-5540CCA881F5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FC423C8-91C9-8943-A18C-1E4BED9312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7F736B1E-690F-5C42-8249-AC8C57871C5E}"/>
              </a:ext>
            </a:extLst>
          </p:cNvPr>
          <p:cNvSpPr txBox="1"/>
          <p:nvPr/>
        </p:nvSpPr>
        <p:spPr>
          <a:xfrm>
            <a:off x="10125985" y="6470519"/>
            <a:ext cx="2066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Keenan et al. (2021)</a:t>
            </a:r>
          </a:p>
        </p:txBody>
      </p:sp>
      <p:pic>
        <p:nvPicPr>
          <p:cNvPr id="12" name="Picture 11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44F4E66F-C19F-1F49-8DC5-DE9831A59A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0662" y="4412975"/>
            <a:ext cx="6137689" cy="1932081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pic>
        <p:nvPicPr>
          <p:cNvPr id="14" name="Picture 13" descr="Chart, line chart&#10;&#10;Description automatically generated">
            <a:extLst>
              <a:ext uri="{FF2B5EF4-FFF2-40B4-BE49-F238E27FC236}">
                <a16:creationId xmlns:a16="http://schemas.microsoft.com/office/drawing/2014/main" id="{DAC66FE6-732B-104A-AD49-F4BC2DC736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11850" y="1295146"/>
            <a:ext cx="3693697" cy="2988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3675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11893"/>
                </a:solidFill>
              </a:rPr>
              <a:t>Why the uncertainty?</a:t>
            </a:r>
            <a:r>
              <a:rPr lang="en-US" dirty="0"/>
              <a:t> Theoretical models for photosynthesis exist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3" name="TextBox 2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57280BF7-E2D7-C446-A4CC-1F206A9562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2764" y="1840814"/>
            <a:ext cx="9926472" cy="4298241"/>
          </a:xfrm>
          <a:prstGeom prst="rect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958469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These produce short term responses that match data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8" name="TextBox 7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060020"/>
            <a:ext cx="4572000" cy="4572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9369"/>
          <a:stretch/>
        </p:blipFill>
        <p:spPr>
          <a:xfrm>
            <a:off x="4695568" y="2060020"/>
            <a:ext cx="3686432" cy="4572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9369"/>
          <a:stretch/>
        </p:blipFill>
        <p:spPr>
          <a:xfrm>
            <a:off x="8505568" y="2060020"/>
            <a:ext cx="3686432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7770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011893"/>
                </a:solidFill>
              </a:rPr>
              <a:t>Why the uncertainty?</a:t>
            </a:r>
            <a:r>
              <a:rPr lang="en-US" dirty="0"/>
              <a:t> Long-term responses differ from short-term responses due to </a:t>
            </a:r>
            <a:r>
              <a:rPr lang="en-US" u="sng" dirty="0">
                <a:solidFill>
                  <a:srgbClr val="011893"/>
                </a:solidFill>
              </a:rPr>
              <a:t>acclimation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832835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9" name="&quot;No&quot; Symbol 8">
            <a:extLst>
              <a:ext uri="{FF2B5EF4-FFF2-40B4-BE49-F238E27FC236}">
                <a16:creationId xmlns:a16="http://schemas.microsoft.com/office/drawing/2014/main" id="{D91D5FE1-E1E6-1545-BC06-1AD5F7A2F559}"/>
              </a:ext>
            </a:extLst>
          </p:cNvPr>
          <p:cNvSpPr/>
          <p:nvPr/>
        </p:nvSpPr>
        <p:spPr>
          <a:xfrm>
            <a:off x="4026161" y="2113005"/>
            <a:ext cx="3732975" cy="3645243"/>
          </a:xfrm>
          <a:prstGeom prst="noSmoking">
            <a:avLst>
              <a:gd name="adj" fmla="val 599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2D685B-7D73-F046-A16E-D465519A4E7D}"/>
              </a:ext>
            </a:extLst>
          </p:cNvPr>
          <p:cNvSpPr txBox="1"/>
          <p:nvPr/>
        </p:nvSpPr>
        <p:spPr>
          <a:xfrm>
            <a:off x="4340909" y="3550905"/>
            <a:ext cx="31034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Dumb plants</a:t>
            </a:r>
          </a:p>
        </p:txBody>
      </p:sp>
    </p:spTree>
    <p:extLst>
      <p:ext uri="{BB962C8B-B14F-4D97-AF65-F5344CB8AC3E}">
        <p14:creationId xmlns:p14="http://schemas.microsoft.com/office/powerpoint/2010/main" val="37275417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03012" y="1477810"/>
            <a:ext cx="36179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9051"/>
                </a:solidFill>
              </a:rPr>
              <a:t>Acclimated to high light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644271" y="1477810"/>
            <a:ext cx="35158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9051"/>
                </a:solidFill>
              </a:rPr>
              <a:t>Acclimated to low light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2855" y="1739420"/>
            <a:ext cx="4572000" cy="4572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74611" y="1739420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8655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Acclimation is ubiquitous and well known</a:t>
            </a:r>
            <a:r>
              <a:rPr lang="mr-IN" dirty="0"/>
              <a:t>…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56233" y="2829687"/>
            <a:ext cx="4469984" cy="259154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11671" y="2829687"/>
            <a:ext cx="3617259" cy="24012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3905" y="2829687"/>
            <a:ext cx="3752328" cy="230104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03905" y="2354520"/>
            <a:ext cx="25032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11893"/>
                </a:solidFill>
              </a:rPr>
              <a:t>CO</a:t>
            </a:r>
            <a:r>
              <a:rPr lang="en-US" sz="2400" baseline="-25000" dirty="0">
                <a:solidFill>
                  <a:srgbClr val="011893"/>
                </a:solidFill>
              </a:rPr>
              <a:t>2</a:t>
            </a:r>
            <a:r>
              <a:rPr lang="en-US" sz="2400" dirty="0">
                <a:solidFill>
                  <a:srgbClr val="011893"/>
                </a:solidFill>
              </a:rPr>
              <a:t>: </a:t>
            </a:r>
            <a:r>
              <a:rPr lang="en-US" sz="2400" dirty="0" err="1"/>
              <a:t>Bazzaz</a:t>
            </a:r>
            <a:r>
              <a:rPr lang="en-US" sz="2400" dirty="0"/>
              <a:t> (1990)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202164" y="2354519"/>
            <a:ext cx="31146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11893"/>
                </a:solidFill>
              </a:rPr>
              <a:t>Light: </a:t>
            </a:r>
            <a:r>
              <a:rPr lang="en-US" sz="2400" dirty="0"/>
              <a:t>Boardman (1977)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426217" y="2013421"/>
            <a:ext cx="35954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11893"/>
                </a:solidFill>
              </a:rPr>
              <a:t>Temperature: </a:t>
            </a:r>
            <a:r>
              <a:rPr lang="en-US" sz="2400" dirty="0"/>
              <a:t>Berry &amp; </a:t>
            </a:r>
            <a:r>
              <a:rPr lang="en-US" sz="2400" dirty="0" err="1"/>
              <a:t>Björkman</a:t>
            </a:r>
            <a:r>
              <a:rPr lang="en-US" sz="2400" dirty="0"/>
              <a:t> (1980)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11" name="TextBox 10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610409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…and can impact carbon cycling and climate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11" name="TextBox 10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B9B4194B-748E-4A43-BC8A-5938EB8961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909894"/>
            <a:ext cx="4684929" cy="428363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38C170E-0E82-DE48-8809-BD89FA368FD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997" t="49131" r="49328" b="2402"/>
          <a:stretch/>
        </p:blipFill>
        <p:spPr>
          <a:xfrm>
            <a:off x="5959803" y="1909894"/>
            <a:ext cx="5965367" cy="360940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ECAEF0E-C957-D244-841C-EF9E082C232C}"/>
              </a:ext>
            </a:extLst>
          </p:cNvPr>
          <p:cNvSpPr txBox="1"/>
          <p:nvPr/>
        </p:nvSpPr>
        <p:spPr>
          <a:xfrm>
            <a:off x="9617962" y="6488668"/>
            <a:ext cx="2574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(2017) </a:t>
            </a:r>
            <a:r>
              <a:rPr lang="en-US" i="1" dirty="0"/>
              <a:t>JAMES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F5C5678-E5FD-4C4E-98B0-C48719C5FA09}"/>
              </a:ext>
            </a:extLst>
          </p:cNvPr>
          <p:cNvSpPr txBox="1"/>
          <p:nvPr/>
        </p:nvSpPr>
        <p:spPr>
          <a:xfrm>
            <a:off x="0" y="6488668"/>
            <a:ext cx="4135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(2017) </a:t>
            </a:r>
            <a:r>
              <a:rPr lang="en-US" i="1" dirty="0"/>
              <a:t>Nature Climate Change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97DA35-D2FC-B745-97C2-A48394B37C2B}"/>
              </a:ext>
            </a:extLst>
          </p:cNvPr>
          <p:cNvSpPr txBox="1"/>
          <p:nvPr/>
        </p:nvSpPr>
        <p:spPr>
          <a:xfrm>
            <a:off x="1336029" y="1653594"/>
            <a:ext cx="4405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11893"/>
                </a:solidFill>
              </a:rPr>
              <a:t>Acclimation increase future C storage by ~6%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F31473B-A354-F543-A9AE-A2F684F7C008}"/>
              </a:ext>
            </a:extLst>
          </p:cNvPr>
          <p:cNvSpPr txBox="1"/>
          <p:nvPr/>
        </p:nvSpPr>
        <p:spPr>
          <a:xfrm>
            <a:off x="6357111" y="1653594"/>
            <a:ext cx="4498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11893"/>
                </a:solidFill>
              </a:rPr>
              <a:t>Acclimation alters future temperature by &gt;1°C</a:t>
            </a:r>
          </a:p>
        </p:txBody>
      </p:sp>
    </p:spTree>
    <p:extLst>
      <p:ext uri="{BB962C8B-B14F-4D97-AF65-F5344CB8AC3E}">
        <p14:creationId xmlns:p14="http://schemas.microsoft.com/office/powerpoint/2010/main" val="24564029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people care about plants?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4" name="TextBox 3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825153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5FC7D-571A-634C-830D-66C5FD1C2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Unfortunately,</a:t>
            </a:r>
            <a:br>
              <a:rPr lang="en-US" dirty="0"/>
            </a:br>
            <a:r>
              <a:rPr lang="en-US" dirty="0">
                <a:solidFill>
                  <a:srgbClr val="011893"/>
                </a:solidFill>
              </a:rPr>
              <a:t>no theoretical model for photosynthetic acclimation exists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502CA9-2516-1F4B-AFD5-DFA661CF24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5442620-FAE5-3849-98A3-DCEA3EB1E359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6065657-03A6-C847-B269-CAF08D5A0619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15657DE-3C31-8948-A8F0-9A5B6D76EA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575427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17689-7842-7641-9458-6647C2D24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Lack of theory results in…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2DE28C5-FA9A-0845-ACED-75B6F40FDB38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82CE9F2-9427-AC4C-9884-569D8126A28E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72E6961-412C-274E-8596-6908B006143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5641E989-8C69-5345-AA7C-C1A7FCE016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2393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17689-7842-7641-9458-6647C2D24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Lack of theory results in…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93DFAB-023B-044C-8635-933DFB2CEA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11893"/>
                </a:solidFill>
              </a:rPr>
              <a:t>Unreliable future predictions (overparameterization, tuning)</a:t>
            </a:r>
          </a:p>
          <a:p>
            <a:pPr lvl="1"/>
            <a:r>
              <a:rPr lang="en-US" dirty="0">
                <a:solidFill>
                  <a:srgbClr val="011893"/>
                </a:solidFill>
              </a:rPr>
              <a:t>Reliance on statistical models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2DE28C5-FA9A-0845-ACED-75B6F40FDB38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82CE9F2-9427-AC4C-9884-569D8126A28E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72E6961-412C-274E-8596-6908B006143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84A8664F-15CC-AA4A-B0E2-B2BD9DC1335E}"/>
              </a:ext>
            </a:extLst>
          </p:cNvPr>
          <p:cNvSpPr txBox="1"/>
          <p:nvPr/>
        </p:nvSpPr>
        <p:spPr>
          <a:xfrm>
            <a:off x="0" y="6488668"/>
            <a:ext cx="2986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Kattge</a:t>
            </a:r>
            <a:r>
              <a:rPr lang="en-US" dirty="0"/>
              <a:t> and Knorr (2007) </a:t>
            </a:r>
            <a:r>
              <a:rPr lang="en-US" i="1" dirty="0"/>
              <a:t>PC&amp;E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199290-F26F-2C44-A943-EF3627D2C46B}"/>
              </a:ext>
            </a:extLst>
          </p:cNvPr>
          <p:cNvSpPr txBox="1"/>
          <p:nvPr/>
        </p:nvSpPr>
        <p:spPr>
          <a:xfrm>
            <a:off x="9617962" y="6488668"/>
            <a:ext cx="2574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(2017) </a:t>
            </a:r>
            <a:r>
              <a:rPr lang="en-US" i="1" dirty="0"/>
              <a:t>JAMES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BD9EA17-AABD-8649-B0B9-58859FDCDE3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728" r="49685" b="49252"/>
          <a:stretch/>
        </p:blipFill>
        <p:spPr>
          <a:xfrm>
            <a:off x="6226442" y="2532671"/>
            <a:ext cx="5832143" cy="377922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3E45BE5-2658-7E48-8EFD-DF92A09E15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6668" y="2814431"/>
            <a:ext cx="3702252" cy="336253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267ADE2-9D5E-2D4B-ABBD-878302365D94}"/>
              </a:ext>
            </a:extLst>
          </p:cNvPr>
          <p:cNvSpPr txBox="1"/>
          <p:nvPr/>
        </p:nvSpPr>
        <p:spPr>
          <a:xfrm rot="16200000">
            <a:off x="359688" y="4063839"/>
            <a:ext cx="242329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Physiological parameter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3B8458-EB92-4942-832B-88247BC90F0A}"/>
              </a:ext>
            </a:extLst>
          </p:cNvPr>
          <p:cNvSpPr txBox="1"/>
          <p:nvPr/>
        </p:nvSpPr>
        <p:spPr>
          <a:xfrm>
            <a:off x="2369530" y="5869245"/>
            <a:ext cx="248978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Environmental condition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454205F-1075-7A44-8DD4-9E2B45049AEB}"/>
              </a:ext>
            </a:extLst>
          </p:cNvPr>
          <p:cNvSpPr/>
          <p:nvPr/>
        </p:nvSpPr>
        <p:spPr>
          <a:xfrm>
            <a:off x="2304468" y="3036859"/>
            <a:ext cx="2554846" cy="5554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6F2C558-C5AD-514C-8C76-DE8AA778B36C}"/>
              </a:ext>
            </a:extLst>
          </p:cNvPr>
          <p:cNvSpPr/>
          <p:nvPr/>
        </p:nvSpPr>
        <p:spPr>
          <a:xfrm>
            <a:off x="3128331" y="3345380"/>
            <a:ext cx="1585183" cy="5554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ACA409D-323B-6948-A5AB-887D3643AE55}"/>
              </a:ext>
            </a:extLst>
          </p:cNvPr>
          <p:cNvSpPr txBox="1"/>
          <p:nvPr/>
        </p:nvSpPr>
        <p:spPr>
          <a:xfrm>
            <a:off x="6810820" y="2976048"/>
            <a:ext cx="44471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Resulting change in simulated photosynthesis</a:t>
            </a:r>
          </a:p>
        </p:txBody>
      </p:sp>
    </p:spTree>
    <p:extLst>
      <p:ext uri="{BB962C8B-B14F-4D97-AF65-F5344CB8AC3E}">
        <p14:creationId xmlns:p14="http://schemas.microsoft.com/office/powerpoint/2010/main" val="23072144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17689-7842-7641-9458-6647C2D24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Lack of theory results in…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93DFAB-023B-044C-8635-933DFB2CEA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11893"/>
                </a:solidFill>
              </a:rPr>
              <a:t>Inability to test mechanisms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2DE28C5-FA9A-0845-ACED-75B6F40FDB38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82CE9F2-9427-AC4C-9884-569D8126A28E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72E6961-412C-274E-8596-6908B006143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FA764E43-5E77-EA4A-B700-878FA5F8858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728" r="49685" b="49252"/>
          <a:stretch/>
        </p:blipFill>
        <p:spPr>
          <a:xfrm>
            <a:off x="6226442" y="2532671"/>
            <a:ext cx="5832143" cy="37792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64D93E5-3B7D-594B-824D-62633E8F49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6668" y="2814431"/>
            <a:ext cx="3702252" cy="336253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723CE28-825B-D847-8808-8502222A4ECB}"/>
              </a:ext>
            </a:extLst>
          </p:cNvPr>
          <p:cNvSpPr txBox="1"/>
          <p:nvPr/>
        </p:nvSpPr>
        <p:spPr>
          <a:xfrm>
            <a:off x="0" y="6488668"/>
            <a:ext cx="2986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Kattge</a:t>
            </a:r>
            <a:r>
              <a:rPr lang="en-US" dirty="0"/>
              <a:t> and Knorr (2007) </a:t>
            </a:r>
            <a:r>
              <a:rPr lang="en-US" i="1" dirty="0"/>
              <a:t>PC&amp;E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705CD8-5E92-D740-A6B7-8522DDAB0946}"/>
              </a:ext>
            </a:extLst>
          </p:cNvPr>
          <p:cNvSpPr txBox="1"/>
          <p:nvPr/>
        </p:nvSpPr>
        <p:spPr>
          <a:xfrm>
            <a:off x="9617962" y="6488668"/>
            <a:ext cx="2574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(2017) </a:t>
            </a:r>
            <a:r>
              <a:rPr lang="en-US" i="1" dirty="0"/>
              <a:t>JAMES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8DC1289-360F-DC43-B90A-1A02F38D4666}"/>
              </a:ext>
            </a:extLst>
          </p:cNvPr>
          <p:cNvSpPr txBox="1"/>
          <p:nvPr/>
        </p:nvSpPr>
        <p:spPr>
          <a:xfrm rot="16200000">
            <a:off x="359688" y="4063839"/>
            <a:ext cx="242329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Physiological parameter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990AB7F-5EF2-B946-9738-80719793BB48}"/>
              </a:ext>
            </a:extLst>
          </p:cNvPr>
          <p:cNvSpPr txBox="1"/>
          <p:nvPr/>
        </p:nvSpPr>
        <p:spPr>
          <a:xfrm>
            <a:off x="2369530" y="5869245"/>
            <a:ext cx="248978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Environmental condition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03A932-9B77-4D47-81A4-6DC7EBA96BE2}"/>
              </a:ext>
            </a:extLst>
          </p:cNvPr>
          <p:cNvSpPr txBox="1"/>
          <p:nvPr/>
        </p:nvSpPr>
        <p:spPr>
          <a:xfrm>
            <a:off x="6810820" y="2976048"/>
            <a:ext cx="44471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Resulting change in simulated photosynthesis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CF478AF-4884-8541-A7A6-59C1DBB91311}"/>
              </a:ext>
            </a:extLst>
          </p:cNvPr>
          <p:cNvSpPr/>
          <p:nvPr/>
        </p:nvSpPr>
        <p:spPr>
          <a:xfrm>
            <a:off x="2304468" y="3036859"/>
            <a:ext cx="2554846" cy="5554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00F9873-F7EF-8444-8A24-E3DBBE5BA746}"/>
              </a:ext>
            </a:extLst>
          </p:cNvPr>
          <p:cNvSpPr/>
          <p:nvPr/>
        </p:nvSpPr>
        <p:spPr>
          <a:xfrm>
            <a:off x="3128331" y="3345380"/>
            <a:ext cx="1585183" cy="5554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9240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A9938B-F270-6149-BEB8-EF3C1BDA0F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7385" y="851305"/>
            <a:ext cx="10515600" cy="3179929"/>
          </a:xfrm>
        </p:spPr>
        <p:txBody>
          <a:bodyPr>
            <a:normAutofit fontScale="90000"/>
          </a:bodyPr>
          <a:lstStyle/>
          <a:p>
            <a:r>
              <a:rPr lang="en-US" sz="4800" dirty="0"/>
              <a:t>So, we developed a mechanistic model of photosynthetic acclimation </a:t>
            </a:r>
            <a:br>
              <a:rPr lang="en-US" sz="4800" dirty="0"/>
            </a:br>
            <a:br>
              <a:rPr lang="en-US" sz="4800" dirty="0"/>
            </a:br>
            <a:r>
              <a:rPr lang="en-US" sz="4800" dirty="0"/>
              <a:t>Based on </a:t>
            </a:r>
            <a:r>
              <a:rPr lang="en-US" sz="4800" b="1" dirty="0">
                <a:solidFill>
                  <a:srgbClr val="011893"/>
                </a:solidFill>
              </a:rPr>
              <a:t>optimization</a:t>
            </a:r>
            <a:r>
              <a:rPr lang="en-US" sz="4800" dirty="0"/>
              <a:t> and the </a:t>
            </a:r>
            <a:r>
              <a:rPr lang="en-US" sz="4800" b="1" dirty="0">
                <a:solidFill>
                  <a:srgbClr val="011893"/>
                </a:solidFill>
              </a:rPr>
              <a:t>first principles</a:t>
            </a:r>
            <a:r>
              <a:rPr lang="en-US" sz="4800" dirty="0">
                <a:solidFill>
                  <a:srgbClr val="011893"/>
                </a:solidFill>
              </a:rPr>
              <a:t> </a:t>
            </a:r>
            <a:r>
              <a:rPr lang="en-US" sz="4800" dirty="0"/>
              <a:t>of plant physiological theory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3E342A3-645B-2045-A402-ED9BF3869D3B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10B46D7-6041-E648-B27E-F2DCF22CB44D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728FF59-0793-AB4E-BC40-6DC6A39741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86D83E8F-D068-D74D-A64F-CE2D3C3EC5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4174" y="4517414"/>
            <a:ext cx="6807476" cy="2307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5541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4646F-B6FB-844C-B73F-86C9DE51D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Optimization: Least cost theory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806170-9794-4545-8B2B-AB7F8197D6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6000" dirty="0">
                <a:solidFill>
                  <a:srgbClr val="011893"/>
                </a:solidFill>
              </a:rPr>
              <a:t>Optimally, plants will maintain fastest rate of photosynthesis at the lowest summed resource cost (water and nutrient use)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065BA7-F5D6-064C-953B-C92F6780C88A}"/>
              </a:ext>
            </a:extLst>
          </p:cNvPr>
          <p:cNvSpPr txBox="1"/>
          <p:nvPr/>
        </p:nvSpPr>
        <p:spPr>
          <a:xfrm>
            <a:off x="10189977" y="6488668"/>
            <a:ext cx="2002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Wright et al. (2003)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365BF37-C68C-4C4E-9B57-58627910B34E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96DD88E-2223-0847-A5BB-43958C99A16A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5C25FC5-204A-2540-85E9-9227690C96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739161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8B302-4FD0-5941-9CFF-67A4AB041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 photosynthesis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126F48-AE80-394B-9AD4-10B089AE4C94}"/>
              </a:ext>
            </a:extLst>
          </p:cNvPr>
          <p:cNvSpPr txBox="1"/>
          <p:nvPr/>
        </p:nvSpPr>
        <p:spPr>
          <a:xfrm>
            <a:off x="467856" y="2429302"/>
            <a:ext cx="1125628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Photosynthesis = </a:t>
            </a:r>
            <a:r>
              <a:rPr lang="en-US" sz="4400" i="1" dirty="0"/>
              <a:t>f</a:t>
            </a:r>
            <a:r>
              <a:rPr lang="en-US" sz="4400" dirty="0"/>
              <a:t>{stomatal conductance, </a:t>
            </a:r>
          </a:p>
          <a:p>
            <a:r>
              <a:rPr lang="en-US" sz="4400" dirty="0"/>
              <a:t>				     photosynthetic biochemistry}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82D73CB-27EF-854E-A735-983AD6143324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F737F39-9D64-6A49-9E45-CBB0D4987461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ECE7FA4-0399-CA49-A8B9-B178FFDB51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5179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8B302-4FD0-5941-9CFF-67A4AB041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 photosynthesis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126F48-AE80-394B-9AD4-10B089AE4C94}"/>
              </a:ext>
            </a:extLst>
          </p:cNvPr>
          <p:cNvSpPr txBox="1"/>
          <p:nvPr/>
        </p:nvSpPr>
        <p:spPr>
          <a:xfrm>
            <a:off x="467856" y="2429302"/>
            <a:ext cx="1125628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Photosynthesis = </a:t>
            </a:r>
            <a:r>
              <a:rPr lang="en-US" sz="4400" i="1" dirty="0"/>
              <a:t>f</a:t>
            </a:r>
            <a:r>
              <a:rPr lang="en-US" sz="4400" dirty="0"/>
              <a:t>{stomatal conductance, </a:t>
            </a:r>
          </a:p>
          <a:p>
            <a:r>
              <a:rPr lang="en-US" sz="4400" dirty="0"/>
              <a:t>				     photosynthetic biochemistry}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7D5916-9327-164F-A769-DD7ACCA9CB58}"/>
              </a:ext>
            </a:extLst>
          </p:cNvPr>
          <p:cNvSpPr txBox="1"/>
          <p:nvPr/>
        </p:nvSpPr>
        <p:spPr>
          <a:xfrm>
            <a:off x="4981432" y="4899546"/>
            <a:ext cx="52043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11893"/>
                </a:solidFill>
              </a:rPr>
              <a:t>Must predict optimal rates of both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D29D990-7457-7948-BF4F-9CA6FD18A1BB}"/>
              </a:ext>
            </a:extLst>
          </p:cNvPr>
          <p:cNvCxnSpPr>
            <a:stCxn id="4" idx="0"/>
          </p:cNvCxnSpPr>
          <p:nvPr/>
        </p:nvCxnSpPr>
        <p:spPr>
          <a:xfrm flipH="1" flipV="1">
            <a:off x="7574507" y="3875852"/>
            <a:ext cx="9112" cy="1023694"/>
          </a:xfrm>
          <a:prstGeom prst="straightConnector1">
            <a:avLst/>
          </a:prstGeom>
          <a:ln w="76200">
            <a:solidFill>
              <a:srgbClr val="0118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AF88DAF7-410D-B849-BED0-7A13682D5475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2236CE8-EF9F-0B42-978C-377CE3B87D48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7EA2B03-8292-404C-99A4-78D0B1FC19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4047797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8B302-4FD0-5941-9CFF-67A4AB041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 photosynthesis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126F48-AE80-394B-9AD4-10B089AE4C94}"/>
              </a:ext>
            </a:extLst>
          </p:cNvPr>
          <p:cNvSpPr txBox="1"/>
          <p:nvPr/>
        </p:nvSpPr>
        <p:spPr>
          <a:xfrm>
            <a:off x="467856" y="2429302"/>
            <a:ext cx="1125628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Photosynthesis = </a:t>
            </a:r>
            <a:r>
              <a:rPr lang="en-US" sz="4400" i="1" dirty="0"/>
              <a:t>f</a:t>
            </a:r>
            <a:r>
              <a:rPr lang="en-US" sz="4400" dirty="0"/>
              <a:t>{</a:t>
            </a:r>
            <a:r>
              <a:rPr lang="en-US" sz="4400" b="1" dirty="0">
                <a:solidFill>
                  <a:srgbClr val="011893"/>
                </a:solidFill>
              </a:rPr>
              <a:t>stomatal conductance</a:t>
            </a:r>
            <a:r>
              <a:rPr lang="en-US" sz="4400" dirty="0"/>
              <a:t>, </a:t>
            </a:r>
          </a:p>
          <a:p>
            <a:r>
              <a:rPr lang="en-US" sz="4400" dirty="0"/>
              <a:t>				     photosynthetic biochemistry}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BFBBFB3-1048-EB41-9A64-5373072F713D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2042E35-E633-2F44-8620-0A6E7B4C5BB6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DA6F982-B53C-AF4A-8C83-8B84E8A04F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51A4375F-2ECA-8146-978F-2F5F16D62528}"/>
              </a:ext>
            </a:extLst>
          </p:cNvPr>
          <p:cNvSpPr txBox="1"/>
          <p:nvPr/>
        </p:nvSpPr>
        <p:spPr>
          <a:xfrm>
            <a:off x="6477288" y="6488668"/>
            <a:ext cx="5810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Prentice et al. (2014); Wang et al. (2017); Smith et al. (2019)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058D38-2D2D-B74C-942F-29C2FE73E67B}"/>
              </a:ext>
            </a:extLst>
          </p:cNvPr>
          <p:cNvSpPr txBox="1"/>
          <p:nvPr/>
        </p:nvSpPr>
        <p:spPr>
          <a:xfrm>
            <a:off x="1830504" y="5052944"/>
            <a:ext cx="85309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[TALK TO ME LATER ABOUT THIS IF YOU ARE INTERESTED]</a:t>
            </a:r>
          </a:p>
        </p:txBody>
      </p:sp>
    </p:spTree>
    <p:extLst>
      <p:ext uri="{BB962C8B-B14F-4D97-AF65-F5344CB8AC3E}">
        <p14:creationId xmlns:p14="http://schemas.microsoft.com/office/powerpoint/2010/main" val="46057734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8B302-4FD0-5941-9CFF-67A4AB041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 photosynthesis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126F48-AE80-394B-9AD4-10B089AE4C94}"/>
              </a:ext>
            </a:extLst>
          </p:cNvPr>
          <p:cNvSpPr txBox="1"/>
          <p:nvPr/>
        </p:nvSpPr>
        <p:spPr>
          <a:xfrm>
            <a:off x="467856" y="2429302"/>
            <a:ext cx="1140273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Photosynthesis = </a:t>
            </a:r>
            <a:r>
              <a:rPr lang="en-US" sz="4400" i="1" dirty="0"/>
              <a:t>f</a:t>
            </a:r>
            <a:r>
              <a:rPr lang="en-US" sz="4400" dirty="0"/>
              <a:t>{stomatal conductance, </a:t>
            </a:r>
          </a:p>
          <a:p>
            <a:r>
              <a:rPr lang="en-US" sz="4400" dirty="0">
                <a:solidFill>
                  <a:srgbClr val="009051"/>
                </a:solidFill>
              </a:rPr>
              <a:t>				     </a:t>
            </a:r>
            <a:r>
              <a:rPr lang="en-US" sz="4400" b="1" dirty="0">
                <a:solidFill>
                  <a:srgbClr val="011893"/>
                </a:solidFill>
              </a:rPr>
              <a:t>photosynthetic biochemistry</a:t>
            </a:r>
            <a:r>
              <a:rPr lang="en-US" sz="4400" dirty="0"/>
              <a:t>}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A0CC881-1F44-7A42-AEB4-451796E8805A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0190647-3300-D042-B4E1-6A9D1B2FD2C6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3BC9715-D6FA-BE4A-90E6-1C546F38A0B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053283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people care about plants?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6717" y="1951978"/>
            <a:ext cx="3238500" cy="2159000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5617724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A4D7D-296E-504A-9E08-6C58B1D8C7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Biochemistry optimization</a:t>
            </a:r>
            <a:endParaRPr lang="en-US" dirty="0">
              <a:solidFill>
                <a:srgbClr val="011893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8A007C4-A122-794C-B75C-BDF98B54C898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8CABE87-59FE-F948-B175-60D0DB78048C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F3EEF84-E533-7942-A016-286A82FB0E1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0E331929-7092-0D44-A5DD-0B3654A9159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86171" y="2441750"/>
            <a:ext cx="4194738" cy="37505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685B2DB-D564-9C45-9909-9712E8154E5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2073668"/>
            <a:ext cx="1699146" cy="16991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74F37B2-0740-B84B-8E1B-83A175DB99B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82536" y="2060020"/>
            <a:ext cx="1712794" cy="171279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7910AF9-10A3-9749-BE99-6535A44D5CE2}"/>
              </a:ext>
            </a:extLst>
          </p:cNvPr>
          <p:cNvSpPr txBox="1"/>
          <p:nvPr/>
        </p:nvSpPr>
        <p:spPr>
          <a:xfrm>
            <a:off x="7294326" y="2441750"/>
            <a:ext cx="374671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011893"/>
                </a:solidFill>
              </a:rPr>
              <a:t>Plant biochemistry setup will aim for equal limitation by all factors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361E9D-5D9F-E246-8801-5B9ADCECEB25}"/>
              </a:ext>
            </a:extLst>
          </p:cNvPr>
          <p:cNvSpPr txBox="1"/>
          <p:nvPr/>
        </p:nvSpPr>
        <p:spPr>
          <a:xfrm>
            <a:off x="2690191" y="6312385"/>
            <a:ext cx="60213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[TALK TO ME LATER ABOUT THE MATHS]</a:t>
            </a:r>
          </a:p>
        </p:txBody>
      </p:sp>
    </p:spTree>
    <p:extLst>
      <p:ext uri="{BB962C8B-B14F-4D97-AF65-F5344CB8AC3E}">
        <p14:creationId xmlns:p14="http://schemas.microsoft.com/office/powerpoint/2010/main" val="155138372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15269-8B2C-B845-B4E6-10EDE8B61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/>
              <a:t>Biochemistry trait</a:t>
            </a:r>
            <a:br>
              <a:rPr lang="en-US" dirty="0"/>
            </a:br>
            <a:r>
              <a:rPr lang="en-US" dirty="0"/>
              <a:t>The maximum rate of Rubisco carboxylation (</a:t>
            </a:r>
            <a:r>
              <a:rPr lang="en-US" i="1" dirty="0" err="1">
                <a:solidFill>
                  <a:srgbClr val="011893"/>
                </a:solidFill>
              </a:rPr>
              <a:t>V</a:t>
            </a:r>
            <a:r>
              <a:rPr lang="en-US" baseline="-25000" dirty="0" err="1">
                <a:solidFill>
                  <a:srgbClr val="011893"/>
                </a:solidFill>
              </a:rPr>
              <a:t>cmax</a:t>
            </a:r>
            <a:r>
              <a:rPr lang="en-US" dirty="0"/>
              <a:t>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5302AC-BCAE-5743-98C7-B877F4D1D8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87674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3971FAA-F34F-8648-88F4-1ECC30C0B0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3890" y="982392"/>
            <a:ext cx="5145936" cy="529437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AF285EF-B54B-EC47-979F-5BC743D49492}"/>
              </a:ext>
            </a:extLst>
          </p:cNvPr>
          <p:cNvSpPr txBox="1"/>
          <p:nvPr/>
        </p:nvSpPr>
        <p:spPr>
          <a:xfrm>
            <a:off x="7942997" y="2129051"/>
            <a:ext cx="375313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 err="1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</a:t>
            </a:r>
            <a:r>
              <a:rPr lang="en-US" sz="3600" baseline="-25000" dirty="0" err="1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cmax</a:t>
            </a:r>
            <a:r>
              <a:rPr lang="en-US" sz="3600" dirty="0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increases with light because of greater electron transport</a:t>
            </a:r>
            <a:endParaRPr lang="en-US" sz="3600" dirty="0">
              <a:solidFill>
                <a:srgbClr val="011893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7A5F097-E421-C649-9E6F-8111908FCA4A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B75E9AA-44B1-A949-AC0C-E602E8BE329D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8079299A-9300-264F-80F4-AF69880B44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72136AD6-3EA3-8A4F-A6B5-745C8B4C2B92}"/>
              </a:ext>
            </a:extLst>
          </p:cNvPr>
          <p:cNvSpPr txBox="1"/>
          <p:nvPr/>
        </p:nvSpPr>
        <p:spPr>
          <a:xfrm>
            <a:off x="10285324" y="6488668"/>
            <a:ext cx="1906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</a:t>
            </a:r>
          </a:p>
        </p:txBody>
      </p:sp>
    </p:spTree>
    <p:extLst>
      <p:ext uri="{BB962C8B-B14F-4D97-AF65-F5344CB8AC3E}">
        <p14:creationId xmlns:p14="http://schemas.microsoft.com/office/powerpoint/2010/main" val="414889926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6BA4DFA-03A2-6947-AE93-EAC9C5E395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3276" y="983024"/>
            <a:ext cx="5145936" cy="529437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AF285EF-B54B-EC47-979F-5BC743D49492}"/>
              </a:ext>
            </a:extLst>
          </p:cNvPr>
          <p:cNvSpPr txBox="1"/>
          <p:nvPr/>
        </p:nvSpPr>
        <p:spPr>
          <a:xfrm>
            <a:off x="7942997" y="2129051"/>
            <a:ext cx="375313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 err="1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</a:t>
            </a:r>
            <a:r>
              <a:rPr lang="en-US" sz="3600" baseline="-25000" dirty="0" err="1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cmax</a:t>
            </a:r>
            <a:r>
              <a:rPr lang="en-US" sz="3600" dirty="0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increases with temperature because of greater electron transport and photorespiration</a:t>
            </a:r>
            <a:endParaRPr lang="en-US" sz="3600" dirty="0">
              <a:solidFill>
                <a:srgbClr val="011893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45BD37F-49AE-7A43-92F5-2129F743A422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840F522-0207-9C47-94C3-14AE46BA26F8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0C2D917-37CA-5F4F-B777-948A129519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60DB91A7-4EDB-D54C-9B82-8C001F3BE23B}"/>
              </a:ext>
            </a:extLst>
          </p:cNvPr>
          <p:cNvSpPr txBox="1"/>
          <p:nvPr/>
        </p:nvSpPr>
        <p:spPr>
          <a:xfrm>
            <a:off x="10285324" y="6488668"/>
            <a:ext cx="1906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</a:t>
            </a:r>
          </a:p>
        </p:txBody>
      </p:sp>
    </p:spTree>
    <p:extLst>
      <p:ext uri="{BB962C8B-B14F-4D97-AF65-F5344CB8AC3E}">
        <p14:creationId xmlns:p14="http://schemas.microsoft.com/office/powerpoint/2010/main" val="387085469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FC230C96-59EC-494E-8A4A-1CAFAC620D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3890" y="982392"/>
            <a:ext cx="5145936" cy="529437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AF285EF-B54B-EC47-979F-5BC743D49492}"/>
              </a:ext>
            </a:extLst>
          </p:cNvPr>
          <p:cNvSpPr txBox="1"/>
          <p:nvPr/>
        </p:nvSpPr>
        <p:spPr>
          <a:xfrm>
            <a:off x="7942997" y="2129051"/>
            <a:ext cx="375313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 err="1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</a:t>
            </a:r>
            <a:r>
              <a:rPr lang="en-US" sz="3600" baseline="-25000" dirty="0" err="1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cmax</a:t>
            </a:r>
            <a:r>
              <a:rPr lang="en-US" sz="3600" dirty="0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increases with VPD because of lower stomatal conductance</a:t>
            </a:r>
            <a:endParaRPr lang="en-US" sz="3600" dirty="0">
              <a:solidFill>
                <a:srgbClr val="011893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4623016-713A-AF47-9BB9-639483E221F5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F5A146D-1A3F-BA49-9B51-DC8F5139D465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B2431006-4C04-004C-B39B-4F53BBA99C7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725E9AE7-1E75-5144-A76A-5EB327563D1C}"/>
              </a:ext>
            </a:extLst>
          </p:cNvPr>
          <p:cNvSpPr txBox="1"/>
          <p:nvPr/>
        </p:nvSpPr>
        <p:spPr>
          <a:xfrm>
            <a:off x="10285324" y="6488668"/>
            <a:ext cx="1906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</a:t>
            </a:r>
          </a:p>
        </p:txBody>
      </p:sp>
    </p:spTree>
    <p:extLst>
      <p:ext uri="{BB962C8B-B14F-4D97-AF65-F5344CB8AC3E}">
        <p14:creationId xmlns:p14="http://schemas.microsoft.com/office/powerpoint/2010/main" val="171490483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74FFD041-DAF7-CC4E-AA52-C38203F20F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3890" y="982392"/>
            <a:ext cx="5145936" cy="529437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AF285EF-B54B-EC47-979F-5BC743D49492}"/>
              </a:ext>
            </a:extLst>
          </p:cNvPr>
          <p:cNvSpPr txBox="1"/>
          <p:nvPr/>
        </p:nvSpPr>
        <p:spPr>
          <a:xfrm>
            <a:off x="7942997" y="2129051"/>
            <a:ext cx="375313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 err="1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</a:t>
            </a:r>
            <a:r>
              <a:rPr lang="en-US" sz="3600" baseline="-25000" dirty="0" err="1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cmax</a:t>
            </a:r>
            <a:r>
              <a:rPr lang="en-US" sz="3600" dirty="0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decreases with CO</a:t>
            </a:r>
            <a:r>
              <a:rPr lang="en-US" sz="3600" baseline="-25000" dirty="0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3600" dirty="0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because of greater CO</a:t>
            </a:r>
            <a:r>
              <a:rPr lang="en-US" sz="3600" baseline="-25000" dirty="0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3600" dirty="0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in the leaf</a:t>
            </a:r>
            <a:endParaRPr lang="en-US" sz="3600" baseline="-25000" dirty="0">
              <a:solidFill>
                <a:srgbClr val="011893"/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60BE83B-F90C-5142-8D18-4121C10ADD7D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8F9E959-63A5-284A-9255-20D012AF8E29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3279E901-E7DE-5042-9016-20BF71D3443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0F87108-7FDE-9645-A50D-9398ED0AF675}"/>
              </a:ext>
            </a:extLst>
          </p:cNvPr>
          <p:cNvSpPr txBox="1"/>
          <p:nvPr/>
        </p:nvSpPr>
        <p:spPr>
          <a:xfrm>
            <a:off x="10285324" y="6488668"/>
            <a:ext cx="1906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</a:t>
            </a:r>
          </a:p>
        </p:txBody>
      </p:sp>
    </p:spTree>
    <p:extLst>
      <p:ext uri="{BB962C8B-B14F-4D97-AF65-F5344CB8AC3E}">
        <p14:creationId xmlns:p14="http://schemas.microsoft.com/office/powerpoint/2010/main" val="282163385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811306" y="579639"/>
            <a:ext cx="10515600" cy="87200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We can predict optimal traits in different environments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0BFF4907-D727-8F41-B448-D51133943C0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73398" y="2129421"/>
            <a:ext cx="8591415" cy="421837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5975595-53A6-5645-AD53-242B868ED6E0}"/>
              </a:ext>
            </a:extLst>
          </p:cNvPr>
          <p:cNvSpPr txBox="1"/>
          <p:nvPr/>
        </p:nvSpPr>
        <p:spPr>
          <a:xfrm>
            <a:off x="10285324" y="6488668"/>
            <a:ext cx="1906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C11B8A2-771B-DE48-B3AA-074713D6ED9A}"/>
              </a:ext>
            </a:extLst>
          </p:cNvPr>
          <p:cNvSpPr/>
          <p:nvPr/>
        </p:nvSpPr>
        <p:spPr>
          <a:xfrm>
            <a:off x="9742714" y="4724400"/>
            <a:ext cx="97972" cy="1306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43723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4B6B-C4A2-D646-BE50-AD37152B7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Ok, great, but now what?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261B37-88D7-E44A-9041-6B3B577FFC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8B87C14-096D-8241-9DB9-D66EB0D25EA9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DC294D8-70BB-DB4F-AF3E-8E106B57E24A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4B12FB5-FAF8-4842-9509-3BA92E6BF5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2036264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4B6B-C4A2-D646-BE50-AD37152B7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can use the theory as a null model to explore acclimation mechanisms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261B37-88D7-E44A-9041-6B3B577FFC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8B87C14-096D-8241-9DB9-D66EB0D25EA9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DC294D8-70BB-DB4F-AF3E-8E106B57E24A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4B12FB5-FAF8-4842-9509-3BA92E6BF5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5613532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4B6B-C4A2-D646-BE50-AD37152B7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11893"/>
                </a:solidFill>
              </a:rPr>
              <a:t>Let’s tackle some big questions in plant ecophysiology!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261B37-88D7-E44A-9041-6B3B577FFC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6DEE812-8652-A44F-89F2-9AAB5369A401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79609B1-512B-7C46-BC3F-FBEAFD02AC6A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BDBC1AC-37F2-5944-A4E2-C01FDF05D0C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771538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people care about plants?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6717" y="1951978"/>
            <a:ext cx="3238500" cy="2159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9839" y="1886540"/>
            <a:ext cx="3402911" cy="2289876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9" name="TextBox 8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3696140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7B7B66-13B8-0142-A4AD-B6F96B198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E1509B-9FA1-574D-9391-21FDE78FF0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600" dirty="0"/>
              <a:t>Is photosynthesis optimized to the environment?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600" dirty="0"/>
              <a:t>Does photosynthesis acclimate to soil nutrients?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600" dirty="0"/>
              <a:t>What does acclimation mean for future terrestrial biogeochemical cycling?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600" dirty="0"/>
              <a:t>When is C</a:t>
            </a:r>
            <a:r>
              <a:rPr lang="en-US" sz="3600" baseline="-25000" dirty="0"/>
              <a:t>4</a:t>
            </a:r>
            <a:r>
              <a:rPr lang="en-US" sz="3600" dirty="0"/>
              <a:t> photosynthesis an advantage over C</a:t>
            </a:r>
            <a:r>
              <a:rPr lang="en-US" sz="3600" baseline="-25000" dirty="0"/>
              <a:t>3</a:t>
            </a:r>
            <a:r>
              <a:rPr lang="en-US" sz="3600" dirty="0"/>
              <a:t> photosynthesis?</a:t>
            </a:r>
          </a:p>
          <a:p>
            <a:pPr marL="514350" indent="-514350">
              <a:buFont typeface="+mj-lt"/>
              <a:buAutoNum type="arabicPeriod"/>
            </a:pP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403940856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4B6B-C4A2-D646-BE50-AD37152B7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11893"/>
                </a:solidFill>
              </a:rPr>
              <a:t>Question 1: </a:t>
            </a:r>
            <a:r>
              <a:rPr lang="en-US" dirty="0"/>
              <a:t>Is photosynthesis optimized to the environment?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261B37-88D7-E44A-9041-6B3B577FFC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767289F-E077-3244-810A-CE0A42874709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51B7D57-34EF-904E-9F84-6601F929C3B2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0F22794-1E04-6D4A-A02D-A1F3E7054C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1829607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Global </a:t>
            </a:r>
            <a:r>
              <a:rPr lang="en-US" i="1" dirty="0" err="1"/>
              <a:t>V</a:t>
            </a:r>
            <a:r>
              <a:rPr lang="en-US" i="1" baseline="-25000" dirty="0" err="1"/>
              <a:t>cmax</a:t>
            </a:r>
            <a:r>
              <a:rPr lang="en-US" dirty="0"/>
              <a:t> dataset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60" y="1349633"/>
            <a:ext cx="8028432" cy="482498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541450" y="4700138"/>
            <a:ext cx="3264163" cy="138499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/>
              <a:t>3,697 measurements</a:t>
            </a:r>
          </a:p>
          <a:p>
            <a:r>
              <a:rPr lang="en-US" sz="2800" dirty="0"/>
              <a:t>202 sites</a:t>
            </a:r>
          </a:p>
          <a:p>
            <a:r>
              <a:rPr lang="en-US" sz="2800" dirty="0"/>
              <a:t>&gt; 600 genera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11762" y="827903"/>
            <a:ext cx="3958120" cy="546317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5B37C3B-9678-244E-969A-9960D5B91BD9}"/>
              </a:ext>
            </a:extLst>
          </p:cNvPr>
          <p:cNvSpPr txBox="1"/>
          <p:nvPr/>
        </p:nvSpPr>
        <p:spPr>
          <a:xfrm>
            <a:off x="10285324" y="6488668"/>
            <a:ext cx="1906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</a:t>
            </a:r>
          </a:p>
        </p:txBody>
      </p:sp>
    </p:spTree>
    <p:extLst>
      <p:ext uri="{BB962C8B-B14F-4D97-AF65-F5344CB8AC3E}">
        <p14:creationId xmlns:p14="http://schemas.microsoft.com/office/powerpoint/2010/main" val="67345619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212AFB5A-FB87-8342-855A-2808C80AFB7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0703" y="365125"/>
            <a:ext cx="5627692" cy="649864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285324" y="6488668"/>
            <a:ext cx="1906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F706BF3-709F-F146-B506-33E571A94375}"/>
              </a:ext>
            </a:extLst>
          </p:cNvPr>
          <p:cNvSpPr/>
          <p:nvPr/>
        </p:nvSpPr>
        <p:spPr>
          <a:xfrm>
            <a:off x="3111690" y="3466531"/>
            <a:ext cx="150125" cy="1091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03270B0-9492-EF41-AF52-F020B17DA688}"/>
              </a:ext>
            </a:extLst>
          </p:cNvPr>
          <p:cNvSpPr/>
          <p:nvPr/>
        </p:nvSpPr>
        <p:spPr>
          <a:xfrm>
            <a:off x="5761637" y="6252956"/>
            <a:ext cx="150125" cy="1091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E517AF1-4E36-2C41-BF89-A11F2115C641}"/>
              </a:ext>
            </a:extLst>
          </p:cNvPr>
          <p:cNvSpPr/>
          <p:nvPr/>
        </p:nvSpPr>
        <p:spPr>
          <a:xfrm>
            <a:off x="2195846" y="734457"/>
            <a:ext cx="4079631" cy="49779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3922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212AFB5A-FB87-8342-855A-2808C80AFB7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0703" y="365125"/>
            <a:ext cx="5627692" cy="649864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285324" y="6488668"/>
            <a:ext cx="1906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F706BF3-709F-F146-B506-33E571A94375}"/>
              </a:ext>
            </a:extLst>
          </p:cNvPr>
          <p:cNvSpPr/>
          <p:nvPr/>
        </p:nvSpPr>
        <p:spPr>
          <a:xfrm>
            <a:off x="3111690" y="3466531"/>
            <a:ext cx="150125" cy="1091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03270B0-9492-EF41-AF52-F020B17DA688}"/>
              </a:ext>
            </a:extLst>
          </p:cNvPr>
          <p:cNvSpPr/>
          <p:nvPr/>
        </p:nvSpPr>
        <p:spPr>
          <a:xfrm>
            <a:off x="5761637" y="6252956"/>
            <a:ext cx="150125" cy="1091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73C0D0-3246-974E-A73A-B59D8A91CE09}"/>
              </a:ext>
            </a:extLst>
          </p:cNvPr>
          <p:cNvSpPr txBox="1"/>
          <p:nvPr/>
        </p:nvSpPr>
        <p:spPr>
          <a:xfrm>
            <a:off x="7713785" y="2895600"/>
            <a:ext cx="308316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Optimal </a:t>
            </a:r>
            <a:r>
              <a:rPr lang="en-US" sz="3600" i="1" dirty="0" err="1">
                <a:solidFill>
                  <a:srgbClr val="FF0000"/>
                </a:solidFill>
              </a:rPr>
              <a:t>V</a:t>
            </a:r>
            <a:r>
              <a:rPr lang="en-US" sz="3600" baseline="-25000" dirty="0" err="1">
                <a:solidFill>
                  <a:srgbClr val="FF0000"/>
                </a:solidFill>
              </a:rPr>
              <a:t>cmax</a:t>
            </a:r>
            <a:r>
              <a:rPr lang="en-US" sz="3600" dirty="0">
                <a:solidFill>
                  <a:srgbClr val="FF0000"/>
                </a:solidFill>
              </a:rPr>
              <a:t> is similar to observed values</a:t>
            </a:r>
          </a:p>
        </p:txBody>
      </p:sp>
    </p:spTree>
    <p:extLst>
      <p:ext uri="{BB962C8B-B14F-4D97-AF65-F5344CB8AC3E}">
        <p14:creationId xmlns:p14="http://schemas.microsoft.com/office/powerpoint/2010/main" val="298186415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4B6B-C4A2-D646-BE50-AD37152B7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4595528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011893"/>
                </a:solidFill>
              </a:rPr>
              <a:t>Question 1: </a:t>
            </a:r>
            <a:r>
              <a:rPr lang="en-US" dirty="0"/>
              <a:t>Is photosynthesis optimized to the environment?</a:t>
            </a:r>
            <a:br>
              <a:rPr lang="en-US" dirty="0"/>
            </a:br>
            <a:br>
              <a:rPr lang="en-US" dirty="0"/>
            </a:br>
            <a:r>
              <a:rPr lang="en-US" b="1" dirty="0">
                <a:solidFill>
                  <a:srgbClr val="FF0000"/>
                </a:solidFill>
              </a:rPr>
              <a:t>YES! Photosynthesis acclimates spatially as expected from optimization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42082AF-094B-364B-B6E1-369F748F185A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23E7676-0C29-F242-A754-0C2B941B25A0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3972452-F465-164D-906A-A708914CCAF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2953479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4B2AA-8F98-154B-89ED-CCE57CAD7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Looking forward</a:t>
            </a:r>
            <a:r>
              <a:rPr lang="en-US" dirty="0"/>
              <a:t>: </a:t>
            </a:r>
            <a:r>
              <a:rPr lang="en-US" dirty="0">
                <a:solidFill>
                  <a:srgbClr val="011893"/>
                </a:solidFill>
              </a:rPr>
              <a:t>herbarium specimens </a:t>
            </a:r>
            <a:r>
              <a:rPr lang="en-US" dirty="0"/>
              <a:t>to examine acclimation over space and time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F7F199F-3585-314D-8ED2-0EE9B8B80875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F443445-6F66-8C46-AF22-C843FEA8FC3D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74B332B-EC03-8844-A341-BC673B8B4B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0266B938-68AF-3D45-B34C-0CD2E4689030}"/>
              </a:ext>
            </a:extLst>
          </p:cNvPr>
          <p:cNvSpPr txBox="1"/>
          <p:nvPr/>
        </p:nvSpPr>
        <p:spPr>
          <a:xfrm>
            <a:off x="9993385" y="6488668"/>
            <a:ext cx="21986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Villeda et al. (in prep)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6690792-F396-DD48-BC0D-1A8D68F45C7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33510" y="2312270"/>
            <a:ext cx="3861850" cy="38618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99A3DF0-0674-254B-8144-FC7FDF9C95D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1367" y="2535668"/>
            <a:ext cx="4086709" cy="306503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476CC51-B323-194A-A710-701AECA6822D}"/>
              </a:ext>
            </a:extLst>
          </p:cNvPr>
          <p:cNvSpPr txBox="1"/>
          <p:nvPr/>
        </p:nvSpPr>
        <p:spPr>
          <a:xfrm>
            <a:off x="8626272" y="4862353"/>
            <a:ext cx="34323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11893"/>
                </a:solidFill>
              </a:rPr>
              <a:t>Plants increased leaf N investment with elevation. This response was predicted by acclimation theory.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FEE0FC9-28C6-2D4C-BE31-46E3BF4BD9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1564" y="1742025"/>
            <a:ext cx="2212216" cy="2863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326754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4B6B-C4A2-D646-BE50-AD37152B7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11893"/>
                </a:solidFill>
              </a:rPr>
              <a:t>Question 2: </a:t>
            </a:r>
            <a:r>
              <a:rPr lang="en-US" dirty="0"/>
              <a:t>Does photosynthesis acclimate to soil nutrients?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261B37-88D7-E44A-9041-6B3B577FFC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4DACDEA-99F7-7E40-8700-794E2B39516C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893F5F2-E4E6-FB4F-8264-936605C08FFB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053BDD0-228B-8C47-9BB8-1F58286A35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3045695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B880F-32D8-1D44-B592-6BB42B50F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the least cost hypothesis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40C0D-DFD0-1F4B-B4E2-E5CD8285C8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>
                <a:solidFill>
                  <a:srgbClr val="011893"/>
                </a:solidFill>
              </a:rPr>
              <a:t>Added nutrients will not increase photosynthesis because light limitation will kick in, instead …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8DE3A63-BE99-EA4C-A082-1D0D4D95774A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4FA76ED-5331-0F4C-B670-0E8930F6956B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107688B-812C-5F48-ACAC-BE0FEE08DDA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6607545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B880F-32D8-1D44-B592-6BB42B50F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the least cost hypothesis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8DE3A63-BE99-EA4C-A082-1D0D4D95774A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4FA76ED-5331-0F4C-B670-0E8930F6956B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107688B-812C-5F48-ACAC-BE0FEE08DDA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A4180896-68E7-6F40-A905-683F9B601B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1607861"/>
            <a:ext cx="9871699" cy="488570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5982028-FB48-D143-AC4F-1C728AC74298}"/>
              </a:ext>
            </a:extLst>
          </p:cNvPr>
          <p:cNvSpPr txBox="1"/>
          <p:nvPr/>
        </p:nvSpPr>
        <p:spPr>
          <a:xfrm>
            <a:off x="9521782" y="6488668"/>
            <a:ext cx="2670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Bialic</a:t>
            </a:r>
            <a:r>
              <a:rPr lang="en-US" dirty="0"/>
              <a:t>-Murphy et al. (2021)</a:t>
            </a:r>
          </a:p>
        </p:txBody>
      </p:sp>
    </p:spTree>
    <p:extLst>
      <p:ext uri="{BB962C8B-B14F-4D97-AF65-F5344CB8AC3E}">
        <p14:creationId xmlns:p14="http://schemas.microsoft.com/office/powerpoint/2010/main" val="29310835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people care about plants?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20648" y="2082394"/>
            <a:ext cx="3971352" cy="193239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6717" y="1951978"/>
            <a:ext cx="3238500" cy="2159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9839" y="1886540"/>
            <a:ext cx="3402911" cy="2289876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12" name="TextBox 11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1241031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B880F-32D8-1D44-B592-6BB42B50F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Observations show support for least cost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8DE3A63-BE99-EA4C-A082-1D0D4D95774A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4FA76ED-5331-0F4C-B670-0E8930F6956B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107688B-812C-5F48-ACAC-BE0FEE08DDA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D5982028-FB48-D143-AC4F-1C728AC74298}"/>
              </a:ext>
            </a:extLst>
          </p:cNvPr>
          <p:cNvSpPr txBox="1"/>
          <p:nvPr/>
        </p:nvSpPr>
        <p:spPr>
          <a:xfrm>
            <a:off x="10043398" y="6488668"/>
            <a:ext cx="2148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Paillassa</a:t>
            </a:r>
            <a:r>
              <a:rPr lang="en-US" dirty="0"/>
              <a:t> et al. (2020)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34895D2-DA4A-AE4B-9BF9-A1C9321FC6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0150" y="1578389"/>
            <a:ext cx="4711700" cy="478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10351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B880F-32D8-1D44-B592-6BB42B50F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 do greenhouse experiments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8DE3A63-BE99-EA4C-A082-1D0D4D95774A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4FA76ED-5331-0F4C-B670-0E8930F6956B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107688B-812C-5F48-ACAC-BE0FEE08DDA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D5982028-FB48-D143-AC4F-1C728AC74298}"/>
              </a:ext>
            </a:extLst>
          </p:cNvPr>
          <p:cNvSpPr txBox="1"/>
          <p:nvPr/>
        </p:nvSpPr>
        <p:spPr>
          <a:xfrm>
            <a:off x="9476000" y="6488668"/>
            <a:ext cx="2716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Waring and Smith (in prep)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E24D437-48D5-8740-AF6F-F87956F470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4403" y="1690688"/>
            <a:ext cx="7983193" cy="45618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9BDC1AB-EA99-F54C-8828-D53615CB76A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894900" y="3101485"/>
            <a:ext cx="2320308" cy="1740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39622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DC8A8-E672-4F4A-98DE-11E8900DE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plant allocation to leaf N dependent on allocation to biomass?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84CD4A5-A075-0E47-8BFE-544B0F564CCC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71E27C4-6B9C-AB4F-8C6D-772EF1BAACAC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84B5A30-2583-DA47-8975-D661FE9DA5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56653E2E-F8C8-3B40-A9BB-E74358423BF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67576" y="1625594"/>
            <a:ext cx="3856847" cy="4820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46811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DC8A8-E672-4F4A-98DE-11E8900DE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plant allocation to leaf N dependent on allocation to biomass?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84CD4A5-A075-0E47-8BFE-544B0F564CCC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71E27C4-6B9C-AB4F-8C6D-772EF1BAACAC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84B5A30-2583-DA47-8975-D661FE9DA5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CF44B587-CEAC-CA41-B83F-41D086324002}"/>
              </a:ext>
            </a:extLst>
          </p:cNvPr>
          <p:cNvPicPr/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24200" y="1690688"/>
            <a:ext cx="5943600" cy="51225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637CE07-2E92-6949-97CD-20D7ABED8C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071772"/>
            <a:ext cx="2747749" cy="8243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EF99820-11D5-974E-9C0F-1FAB60F0CCB2}"/>
              </a:ext>
            </a:extLst>
          </p:cNvPr>
          <p:cNvSpPr txBox="1"/>
          <p:nvPr/>
        </p:nvSpPr>
        <p:spPr>
          <a:xfrm>
            <a:off x="10089565" y="6488668"/>
            <a:ext cx="2102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(in prep)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023FF12-1989-6A4F-B466-1DFCAA727E9C}"/>
              </a:ext>
            </a:extLst>
          </p:cNvPr>
          <p:cNvSpPr/>
          <p:nvPr/>
        </p:nvSpPr>
        <p:spPr>
          <a:xfrm>
            <a:off x="3790122" y="1789043"/>
            <a:ext cx="5181600" cy="45057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73661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DC8A8-E672-4F4A-98DE-11E8900DE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To see a leaf N response to soil N there must be (1) added investment to leaves and (2) small investment to biomass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84CD4A5-A075-0E47-8BFE-544B0F564CCC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71E27C4-6B9C-AB4F-8C6D-772EF1BAACAC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84B5A30-2583-DA47-8975-D661FE9DA5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CF44B587-CEAC-CA41-B83F-41D086324002}"/>
              </a:ext>
            </a:extLst>
          </p:cNvPr>
          <p:cNvPicPr/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24200" y="1690688"/>
            <a:ext cx="5943600" cy="51225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637CE07-2E92-6949-97CD-20D7ABED8C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071772"/>
            <a:ext cx="2747749" cy="8243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EF99820-11D5-974E-9C0F-1FAB60F0CCB2}"/>
              </a:ext>
            </a:extLst>
          </p:cNvPr>
          <p:cNvSpPr txBox="1"/>
          <p:nvPr/>
        </p:nvSpPr>
        <p:spPr>
          <a:xfrm>
            <a:off x="10089565" y="6488668"/>
            <a:ext cx="2102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(in prep)</a:t>
            </a:r>
          </a:p>
        </p:txBody>
      </p:sp>
    </p:spTree>
    <p:extLst>
      <p:ext uri="{BB962C8B-B14F-4D97-AF65-F5344CB8AC3E}">
        <p14:creationId xmlns:p14="http://schemas.microsoft.com/office/powerpoint/2010/main" val="146196187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4B6B-C4A2-D646-BE50-AD37152B7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458188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011893"/>
                </a:solidFill>
              </a:rPr>
              <a:t>Question 2: </a:t>
            </a:r>
            <a:r>
              <a:rPr lang="en-US" dirty="0"/>
              <a:t>Does photosynthesis acclimate to soil nutrients?</a:t>
            </a:r>
            <a:br>
              <a:rPr lang="en-US" dirty="0"/>
            </a:br>
            <a:br>
              <a:rPr lang="en-US" dirty="0"/>
            </a:br>
            <a:r>
              <a:rPr lang="en-US" b="1" dirty="0">
                <a:solidFill>
                  <a:srgbClr val="FF0000"/>
                </a:solidFill>
              </a:rPr>
              <a:t>Yes, although this is dependent on whole-plant allocation decisions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9154241-E9A9-9D46-89A8-5556B911E0D5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682A2CF-7845-E845-A43E-59AE0B1728E2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01447BA-DA85-7D44-A5F2-FE7FAFE4159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2494607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64DE7-7F59-384B-ACE7-50EA50838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Looking forward</a:t>
            </a:r>
            <a:r>
              <a:rPr lang="en-US" dirty="0"/>
              <a:t>: impact of </a:t>
            </a:r>
            <a:r>
              <a:rPr lang="en-US" dirty="0">
                <a:solidFill>
                  <a:srgbClr val="011893"/>
                </a:solidFill>
              </a:rPr>
              <a:t>allelopathic invaders</a:t>
            </a:r>
            <a:r>
              <a:rPr lang="en-US" dirty="0"/>
              <a:t> on leaf economics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281AB08-C6A1-5A44-822E-FF47C0CCD061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0C9846D-96AD-9D48-8540-A3344D485836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5866D79-C3F8-914F-B293-7ADD42A8F6E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6E47CE36-39AF-044D-ACE9-A40BD34ECC51}"/>
              </a:ext>
            </a:extLst>
          </p:cNvPr>
          <p:cNvSpPr txBox="1"/>
          <p:nvPr/>
        </p:nvSpPr>
        <p:spPr>
          <a:xfrm>
            <a:off x="9521782" y="6488668"/>
            <a:ext cx="2670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Bialic</a:t>
            </a:r>
            <a:r>
              <a:rPr lang="en-US" dirty="0"/>
              <a:t>-Murphy et al. (2021)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2778597-A984-CD40-A6FD-CDBBA3DCAB1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065" y="2618137"/>
            <a:ext cx="5587724" cy="216355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A6DDC48-8AD3-A841-9AC3-020BCF92FC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9789" y="3161881"/>
            <a:ext cx="2918187" cy="278682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3E44D25-3EA2-7846-84E7-C324585B9AEF}"/>
              </a:ext>
            </a:extLst>
          </p:cNvPr>
          <p:cNvSpPr txBox="1"/>
          <p:nvPr/>
        </p:nvSpPr>
        <p:spPr>
          <a:xfrm>
            <a:off x="8827421" y="4304640"/>
            <a:ext cx="357402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11893"/>
                </a:solidFill>
              </a:rPr>
              <a:t>Allelopathic invasion (gold) increased photosynthetic N use efficiency of native plants. This response was predicted by acclimation theory.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1D0BF7A-DEB6-0D42-82B8-A59EE05897B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28604" y="5055697"/>
            <a:ext cx="1074728" cy="1432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33990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4B6B-C4A2-D646-BE50-AD37152B7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011893"/>
                </a:solidFill>
              </a:rPr>
              <a:t>Question 3: </a:t>
            </a:r>
            <a:r>
              <a:rPr lang="en-US" dirty="0"/>
              <a:t>What does acclimation mean for future terrestrial biogeochemical cycling?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5807368-587D-D34F-A994-907F2E8C440D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C1F13F8-6C7C-3146-8EA6-5F016E86471A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AF9BD03-72C0-F64E-A72A-829B1A4A0A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A34D8048-DB0D-EC4D-AB09-F63C32866E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4050" y="4813245"/>
            <a:ext cx="6883400" cy="139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07993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B6D1E7-F62C-6C43-8B6B-B5087EA363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Expected future responses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9037D24-3E4C-9241-B76E-288A6228BF36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ADDC758-A015-664F-A53B-7FA4B60E4D18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F8FE8CC-C9EB-CB49-BD03-C55D6B8BE1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713BB174-CC62-484B-B3B3-DB4FB8967223}"/>
              </a:ext>
            </a:extLst>
          </p:cNvPr>
          <p:cNvSpPr txBox="1"/>
          <p:nvPr/>
        </p:nvSpPr>
        <p:spPr>
          <a:xfrm>
            <a:off x="10285324" y="6488668"/>
            <a:ext cx="1906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3839EA9-80E1-414D-ACF5-2ECD5DFAAD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5208" y="1868556"/>
            <a:ext cx="4284617" cy="440821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9FE4B7E-6BDF-E44A-B2B3-A46348DECCF1}"/>
              </a:ext>
            </a:extLst>
          </p:cNvPr>
          <p:cNvSpPr txBox="1"/>
          <p:nvPr/>
        </p:nvSpPr>
        <p:spPr>
          <a:xfrm>
            <a:off x="7942997" y="2129051"/>
            <a:ext cx="375313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 err="1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</a:t>
            </a:r>
            <a:r>
              <a:rPr lang="en-US" sz="3600" baseline="-25000" dirty="0" err="1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cmax</a:t>
            </a:r>
            <a:r>
              <a:rPr lang="en-US" sz="3600" dirty="0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decreases with CO</a:t>
            </a:r>
            <a:r>
              <a:rPr lang="en-US" sz="3600" baseline="-25000" dirty="0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3600" dirty="0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because of greater CO</a:t>
            </a:r>
            <a:r>
              <a:rPr lang="en-US" sz="3600" baseline="-25000" dirty="0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3600" dirty="0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in the leaf</a:t>
            </a:r>
            <a:endParaRPr lang="en-US" sz="3600" baseline="-25000" dirty="0">
              <a:solidFill>
                <a:srgbClr val="01189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312137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61852A21-0B88-4242-A21A-4EE107B6E645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7887DE3-4DCC-C94D-A5E4-5432DD23F2B8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C25F6BB-2605-F647-8E0C-67A0A6F990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E1BF8F3-9ABE-D544-850D-ACC133A6497C}"/>
              </a:ext>
            </a:extLst>
          </p:cNvPr>
          <p:cNvSpPr txBox="1"/>
          <p:nvPr/>
        </p:nvSpPr>
        <p:spPr>
          <a:xfrm>
            <a:off x="9642263" y="6488668"/>
            <a:ext cx="2549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and Keenan (2020)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FF1C36-D57B-5F42-8C0F-4125D6C3D4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067" y="887894"/>
            <a:ext cx="5022210" cy="516708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DFA90AF-F2EA-D64F-85D6-0110B2807CD0}"/>
              </a:ext>
            </a:extLst>
          </p:cNvPr>
          <p:cNvSpPr/>
          <p:nvPr/>
        </p:nvSpPr>
        <p:spPr>
          <a:xfrm>
            <a:off x="1789043" y="1007165"/>
            <a:ext cx="3935896" cy="44527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2529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people care about plants?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20648" y="2082394"/>
            <a:ext cx="3971352" cy="193239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6717" y="1951978"/>
            <a:ext cx="3238500" cy="2159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9839" y="1886540"/>
            <a:ext cx="3402911" cy="228987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3037" y="4542971"/>
            <a:ext cx="3270171" cy="2108579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17" name="TextBox 16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9298552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0CA64-1C59-1344-AFC7-BE3EF7479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586" y="1610829"/>
            <a:ext cx="4621696" cy="1325563"/>
          </a:xfrm>
        </p:spPr>
        <p:txBody>
          <a:bodyPr>
            <a:normAutofit fontScale="90000"/>
          </a:bodyPr>
          <a:lstStyle/>
          <a:p>
            <a:r>
              <a:rPr lang="en-US" i="1" dirty="0" err="1"/>
              <a:t>V</a:t>
            </a:r>
            <a:r>
              <a:rPr lang="en-US" baseline="-25000" dirty="0" err="1"/>
              <a:t>cmax</a:t>
            </a:r>
            <a:r>
              <a:rPr lang="en-US" dirty="0"/>
              <a:t> changes with CO</a:t>
            </a:r>
            <a:r>
              <a:rPr lang="en-US" baseline="-25000" dirty="0"/>
              <a:t>2</a:t>
            </a:r>
            <a:r>
              <a:rPr lang="en-US" dirty="0"/>
              <a:t> in ways expected from optimization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1852A21-0B88-4242-A21A-4EE107B6E645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7887DE3-4DCC-C94D-A5E4-5432DD23F2B8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C25F6BB-2605-F647-8E0C-67A0A6F990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E1BF8F3-9ABE-D544-850D-ACC133A6497C}"/>
              </a:ext>
            </a:extLst>
          </p:cNvPr>
          <p:cNvSpPr txBox="1"/>
          <p:nvPr/>
        </p:nvSpPr>
        <p:spPr>
          <a:xfrm>
            <a:off x="9642263" y="6488668"/>
            <a:ext cx="2549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and Keenan (2020)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DFC865C-322C-4D4E-A40A-8E45927011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067" y="887894"/>
            <a:ext cx="5022210" cy="516708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68470E3-C315-9F4F-AC28-825F93DECC63}"/>
              </a:ext>
            </a:extLst>
          </p:cNvPr>
          <p:cNvSpPr txBox="1"/>
          <p:nvPr/>
        </p:nvSpPr>
        <p:spPr>
          <a:xfrm>
            <a:off x="6810586" y="3858930"/>
            <a:ext cx="495289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11893"/>
                </a:solidFill>
              </a:rPr>
              <a:t>Boxes = data = -0.0063 Pa</a:t>
            </a:r>
            <a:r>
              <a:rPr lang="en-US" sz="2800" baseline="30000" dirty="0">
                <a:solidFill>
                  <a:srgbClr val="011893"/>
                </a:solidFill>
              </a:rPr>
              <a:t>-1</a:t>
            </a:r>
            <a:endParaRPr lang="en-US" sz="2800" dirty="0">
              <a:solidFill>
                <a:srgbClr val="011893"/>
              </a:solidFill>
            </a:endParaRPr>
          </a:p>
          <a:p>
            <a:r>
              <a:rPr lang="en-US" sz="2800" dirty="0">
                <a:solidFill>
                  <a:srgbClr val="011893"/>
                </a:solidFill>
              </a:rPr>
              <a:t>Circles = predicted = -0.0066 Pa</a:t>
            </a:r>
            <a:r>
              <a:rPr lang="en-US" sz="2800" baseline="30000" dirty="0">
                <a:solidFill>
                  <a:srgbClr val="011893"/>
                </a:solidFill>
              </a:rPr>
              <a:t>-1</a:t>
            </a:r>
            <a:endParaRPr lang="en-US" sz="2800" dirty="0">
              <a:solidFill>
                <a:srgbClr val="01189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837170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0CA64-1C59-1344-AFC7-BE3EF7479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This generally suggests lower nitrogen demand under future conditions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1852A21-0B88-4242-A21A-4EE107B6E645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7887DE3-4DCC-C94D-A5E4-5432DD23F2B8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C25F6BB-2605-F647-8E0C-67A0A6F990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1D704F9A-4C87-D64A-8256-627D8BFE4C9F}"/>
              </a:ext>
            </a:extLst>
          </p:cNvPr>
          <p:cNvSpPr txBox="1"/>
          <p:nvPr/>
        </p:nvSpPr>
        <p:spPr>
          <a:xfrm>
            <a:off x="9642263" y="6488668"/>
            <a:ext cx="2549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and Keenan (2020)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76DCC28-E337-934B-AE30-E577F7D6CA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5321" y="1875354"/>
            <a:ext cx="4921357" cy="4797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31188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4B6B-C4A2-D646-BE50-AD37152B7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11893"/>
                </a:solidFill>
              </a:rPr>
              <a:t>Let’s run a model out into the future!</a:t>
            </a: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5807368-587D-D34F-A994-907F2E8C440D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C1F13F8-6C7C-3146-8EA6-5F016E86471A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AF9BD03-72C0-F64E-A72A-829B1A4A0A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A34D8048-DB0D-EC4D-AB09-F63C32866E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7965" y="4562475"/>
            <a:ext cx="6883400" cy="139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98998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28869-8FF7-4543-B58D-0618C478D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Photosynthesis increases in future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F31092A-B799-634A-BFF6-63FC2190691F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40B93AA-9540-2549-AA31-8885301C22FF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DBB2387-7B38-6943-ADE8-B2E5A70E26F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1182B0B5-A3ED-A241-9C54-6816DCD3A84B}"/>
              </a:ext>
            </a:extLst>
          </p:cNvPr>
          <p:cNvSpPr txBox="1"/>
          <p:nvPr/>
        </p:nvSpPr>
        <p:spPr>
          <a:xfrm>
            <a:off x="10089565" y="6488668"/>
            <a:ext cx="2102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(in prep)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002664-493E-564F-91D5-99B2C5F6B6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0274" y="1804873"/>
            <a:ext cx="4911451" cy="505312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DA1B40A-FAD6-1241-B79F-3F7C83870600}"/>
              </a:ext>
            </a:extLst>
          </p:cNvPr>
          <p:cNvSpPr txBox="1"/>
          <p:nvPr/>
        </p:nvSpPr>
        <p:spPr>
          <a:xfrm>
            <a:off x="8524687" y="2285601"/>
            <a:ext cx="3400483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/>
              <a:t>Net Photosynthesis</a:t>
            </a:r>
          </a:p>
        </p:txBody>
      </p:sp>
    </p:spTree>
    <p:extLst>
      <p:ext uri="{BB962C8B-B14F-4D97-AF65-F5344CB8AC3E}">
        <p14:creationId xmlns:p14="http://schemas.microsoft.com/office/powerpoint/2010/main" val="352640376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28869-8FF7-4543-B58D-0618C478D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Photosynthesis increases in future </a:t>
            </a:r>
            <a:br>
              <a:rPr lang="en-US" dirty="0"/>
            </a:br>
            <a:r>
              <a:rPr lang="en-US" dirty="0">
                <a:solidFill>
                  <a:srgbClr val="011893"/>
                </a:solidFill>
              </a:rPr>
              <a:t>(at lower nutrient use)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E3A9A4C-55CF-E14C-A1FD-272A03DA8D28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0DF5217-A703-7B45-B650-3F7EEFA5834C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4538A7F-7374-C940-B34F-93D34D6DFD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0F76CD3E-CCBD-3B4A-A73B-94C6CA7ECE6B}"/>
              </a:ext>
            </a:extLst>
          </p:cNvPr>
          <p:cNvSpPr txBox="1"/>
          <p:nvPr/>
        </p:nvSpPr>
        <p:spPr>
          <a:xfrm>
            <a:off x="10089565" y="6488668"/>
            <a:ext cx="2102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(in prep)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53BC23B-E3DA-FE44-B490-176DF36E8D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0274" y="1804872"/>
            <a:ext cx="4911451" cy="505312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EE3A94D-2FD4-AD4F-A6FE-F99B4EB27ADC}"/>
              </a:ext>
            </a:extLst>
          </p:cNvPr>
          <p:cNvSpPr txBox="1"/>
          <p:nvPr/>
        </p:nvSpPr>
        <p:spPr>
          <a:xfrm>
            <a:off x="8524687" y="2285601"/>
            <a:ext cx="3400483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/>
              <a:t>Net Photosynthesis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41331F-F234-F24C-A17C-7DFBA6F7EC5D}"/>
              </a:ext>
            </a:extLst>
          </p:cNvPr>
          <p:cNvSpPr txBox="1"/>
          <p:nvPr/>
        </p:nvSpPr>
        <p:spPr>
          <a:xfrm>
            <a:off x="8524686" y="5562502"/>
            <a:ext cx="2434064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9300"/>
                </a:solidFill>
              </a:rPr>
              <a:t>Leaf Nitrogen</a:t>
            </a:r>
          </a:p>
        </p:txBody>
      </p:sp>
    </p:spTree>
    <p:extLst>
      <p:ext uri="{BB962C8B-B14F-4D97-AF65-F5344CB8AC3E}">
        <p14:creationId xmlns:p14="http://schemas.microsoft.com/office/powerpoint/2010/main" val="272476555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A3C184-A202-8440-B91E-9B9F287CD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Need to rethink nutrient limitation in models?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9F34427-790C-D746-BAF2-7760755EB66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0" y="2606723"/>
            <a:ext cx="6397463" cy="341194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3BCA37C-780A-B845-90C4-215B49B916D9}"/>
              </a:ext>
            </a:extLst>
          </p:cNvPr>
          <p:cNvSpPr txBox="1"/>
          <p:nvPr/>
        </p:nvSpPr>
        <p:spPr>
          <a:xfrm>
            <a:off x="7383439" y="4462817"/>
            <a:ext cx="42630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“Nutrient limitation” simulations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7BF078-A951-3B41-84E9-881603994C86}"/>
              </a:ext>
            </a:extLst>
          </p:cNvPr>
          <p:cNvSpPr txBox="1"/>
          <p:nvPr/>
        </p:nvSpPr>
        <p:spPr>
          <a:xfrm>
            <a:off x="6976355" y="3441509"/>
            <a:ext cx="34468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“No limitation” simulation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9334CB-8E57-7A4E-BB19-F79FD5AD52DF}"/>
              </a:ext>
            </a:extLst>
          </p:cNvPr>
          <p:cNvSpPr txBox="1"/>
          <p:nvPr/>
        </p:nvSpPr>
        <p:spPr>
          <a:xfrm>
            <a:off x="10144708" y="6488668"/>
            <a:ext cx="2047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Weider et al. (2015)</a:t>
            </a:r>
          </a:p>
        </p:txBody>
      </p:sp>
    </p:spTree>
    <p:extLst>
      <p:ext uri="{BB962C8B-B14F-4D97-AF65-F5344CB8AC3E}">
        <p14:creationId xmlns:p14="http://schemas.microsoft.com/office/powerpoint/2010/main" val="371861701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4B6B-C4A2-D646-BE50-AD37152B7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4418107"/>
          </a:xfrm>
        </p:spPr>
        <p:txBody>
          <a:bodyPr>
            <a:noAutofit/>
          </a:bodyPr>
          <a:lstStyle/>
          <a:p>
            <a:r>
              <a:rPr lang="en-US" sz="5400" dirty="0">
                <a:solidFill>
                  <a:srgbClr val="011893"/>
                </a:solidFill>
              </a:rPr>
              <a:t>Question 3: </a:t>
            </a:r>
            <a:r>
              <a:rPr lang="en-US" sz="5400" dirty="0"/>
              <a:t>What does acclimation mean for future terrestrial biogeochemical cycling?</a:t>
            </a:r>
            <a:br>
              <a:rPr lang="en-US" sz="5400" dirty="0"/>
            </a:br>
            <a:br>
              <a:rPr lang="en-US" sz="5400" dirty="0"/>
            </a:br>
            <a:r>
              <a:rPr lang="en-US" sz="5400" b="1" dirty="0">
                <a:solidFill>
                  <a:srgbClr val="FF0000"/>
                </a:solidFill>
              </a:rPr>
              <a:t>Photosynthesis will increase and per-leaf-area nutrient use will decrease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E69714C-297B-1043-A371-E3DF2BF1FE69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105CC6E-BD1E-3344-BBD9-F253A537343C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B08B136-BAC6-4E47-B2FD-5C9CA8626C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2212764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64DE7-7F59-384B-ACE7-50EA50838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Looking forward</a:t>
            </a:r>
            <a:r>
              <a:rPr lang="en-US" dirty="0"/>
              <a:t>: role of acclimation on future </a:t>
            </a:r>
            <a:r>
              <a:rPr lang="en-US" dirty="0">
                <a:solidFill>
                  <a:srgbClr val="011893"/>
                </a:solidFill>
              </a:rPr>
              <a:t>ecosystem feedbacks </a:t>
            </a:r>
            <a:r>
              <a:rPr lang="en-US" dirty="0"/>
              <a:t>to global change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281AB08-C6A1-5A44-822E-FF47C0CCD061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0C9846D-96AD-9D48-8540-A3344D485836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5866D79-C3F8-914F-B293-7ADD42A8F6E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96474BD5-3D76-1D48-9D30-F3E96652C2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9448" y="2903199"/>
            <a:ext cx="4323848" cy="23922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5B7BA28-8BF8-3B4E-8F27-1E56D951BDD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8805" t="2130" r="35869" b="54171"/>
          <a:stretch/>
        </p:blipFill>
        <p:spPr>
          <a:xfrm>
            <a:off x="506896" y="2060020"/>
            <a:ext cx="4916557" cy="3924806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D6D6749-ED2D-894F-8DBC-DCF2FBB643B4}"/>
              </a:ext>
            </a:extLst>
          </p:cNvPr>
          <p:cNvCxnSpPr>
            <a:stCxn id="7" idx="3"/>
          </p:cNvCxnSpPr>
          <p:nvPr/>
        </p:nvCxnSpPr>
        <p:spPr>
          <a:xfrm flipV="1">
            <a:off x="5423453" y="4002157"/>
            <a:ext cx="1772477" cy="20266"/>
          </a:xfrm>
          <a:prstGeom prst="straightConnector1">
            <a:avLst/>
          </a:prstGeom>
          <a:ln w="76200">
            <a:solidFill>
              <a:srgbClr val="011893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F2F6BC7-C935-BD40-8591-211AC428312F}"/>
              </a:ext>
            </a:extLst>
          </p:cNvPr>
          <p:cNvSpPr txBox="1"/>
          <p:nvPr/>
        </p:nvSpPr>
        <p:spPr>
          <a:xfrm>
            <a:off x="3785025" y="6181197"/>
            <a:ext cx="50493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11893"/>
                </a:solidFill>
              </a:rPr>
              <a:t>Coupled model-data experiments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3AF7298-2357-DA42-B617-B4A9D8C5D3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3182" y="2695499"/>
            <a:ext cx="2046791" cy="41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51542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4B6B-C4A2-D646-BE50-AD37152B7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11893"/>
                </a:solidFill>
              </a:rPr>
              <a:t>Question 4: </a:t>
            </a:r>
            <a:r>
              <a:rPr lang="en-US" dirty="0"/>
              <a:t>When is C</a:t>
            </a:r>
            <a:r>
              <a:rPr lang="en-US" baseline="-25000" dirty="0"/>
              <a:t>4</a:t>
            </a:r>
            <a:r>
              <a:rPr lang="en-US" dirty="0"/>
              <a:t> photosynthesis an advantage over C</a:t>
            </a:r>
            <a:r>
              <a:rPr lang="en-US" baseline="-25000" dirty="0"/>
              <a:t>3</a:t>
            </a:r>
            <a:r>
              <a:rPr lang="en-US" dirty="0"/>
              <a:t> photosynthesis?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261B37-88D7-E44A-9041-6B3B577FFC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AC8914D-48E5-5F44-8EBA-30DB52F5FE31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8ADFAF6-C173-6A46-A100-822061952BC6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E6ACE59-4F70-604C-B8BB-D7C85E079A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0431772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3E3CC-8AB1-2548-AC1D-674EA85F9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</a:t>
            </a:r>
            <a:r>
              <a:rPr lang="en-US" baseline="-25000" dirty="0"/>
              <a:t>3</a:t>
            </a:r>
            <a:r>
              <a:rPr lang="en-US" dirty="0"/>
              <a:t> versus C</a:t>
            </a:r>
            <a:r>
              <a:rPr lang="en-US" baseline="-25000" dirty="0"/>
              <a:t>4</a:t>
            </a:r>
            <a:r>
              <a:rPr lang="en-US" dirty="0"/>
              <a:t> optimization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4395FDE-F12A-6349-A524-9A9E7C1AF2F8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DFE0CEB-54CB-5649-889F-CB776138DBC0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AB06BA0-273F-8040-8D38-1DDE15B3E6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706368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people care about plants?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20648" y="2082394"/>
            <a:ext cx="3971352" cy="193239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6717" y="1951978"/>
            <a:ext cx="3238500" cy="2159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9839" y="1886540"/>
            <a:ext cx="3402911" cy="228987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47830" y="4367256"/>
            <a:ext cx="3098043" cy="232353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3037" y="4542971"/>
            <a:ext cx="3270171" cy="2108579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18" name="TextBox 17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7342006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78EF11-D50D-7748-A9BA-586086920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</a:t>
            </a:r>
            <a:r>
              <a:rPr lang="en-US" baseline="-25000" dirty="0"/>
              <a:t>4</a:t>
            </a:r>
            <a:r>
              <a:rPr lang="en-US" dirty="0"/>
              <a:t> versus C</a:t>
            </a:r>
            <a:r>
              <a:rPr lang="en-US" baseline="-25000" dirty="0"/>
              <a:t>3</a:t>
            </a:r>
            <a:r>
              <a:rPr lang="en-US" dirty="0"/>
              <a:t> optimization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613BA3-0D7C-2E40-861A-30D5E27F94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>
                <a:solidFill>
                  <a:srgbClr val="011893"/>
                </a:solidFill>
              </a:rPr>
              <a:t>C</a:t>
            </a:r>
            <a:r>
              <a:rPr lang="en-US" sz="4400" baseline="-25000" dirty="0">
                <a:solidFill>
                  <a:srgbClr val="011893"/>
                </a:solidFill>
              </a:rPr>
              <a:t>4</a:t>
            </a:r>
            <a:r>
              <a:rPr lang="en-US" sz="4400" dirty="0">
                <a:solidFill>
                  <a:srgbClr val="011893"/>
                </a:solidFill>
              </a:rPr>
              <a:t> photosynthesis has…</a:t>
            </a:r>
          </a:p>
          <a:p>
            <a:pPr lvl="1"/>
            <a:r>
              <a:rPr lang="en-US" sz="4000" dirty="0">
                <a:solidFill>
                  <a:srgbClr val="011893"/>
                </a:solidFill>
              </a:rPr>
              <a:t>No photorespiration</a:t>
            </a:r>
          </a:p>
          <a:p>
            <a:pPr lvl="1"/>
            <a:r>
              <a:rPr lang="en-US" sz="4000" dirty="0">
                <a:solidFill>
                  <a:srgbClr val="011893"/>
                </a:solidFill>
              </a:rPr>
              <a:t>An additional limitation (</a:t>
            </a:r>
            <a:r>
              <a:rPr lang="en-US" sz="4000" dirty="0">
                <a:solidFill>
                  <a:srgbClr val="009051"/>
                </a:solidFill>
              </a:rPr>
              <a:t>PEP carboxylation</a:t>
            </a:r>
            <a:r>
              <a:rPr lang="en-US" sz="4000" dirty="0">
                <a:solidFill>
                  <a:srgbClr val="011893"/>
                </a:solidFill>
              </a:rPr>
              <a:t>)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D965361-4A76-904C-8795-3B6B4EAD3942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6C669FF-6832-C24F-8077-F24E9AFDF9A6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84D1BC3-5C13-2841-88C5-6D8A4B1EF15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6360941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78EF11-D50D-7748-A9BA-586086920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</a:t>
            </a:r>
            <a:r>
              <a:rPr lang="en-US" baseline="-25000" dirty="0"/>
              <a:t>4</a:t>
            </a:r>
            <a:r>
              <a:rPr lang="en-US" dirty="0"/>
              <a:t> versus C</a:t>
            </a:r>
            <a:r>
              <a:rPr lang="en-US" baseline="-25000" dirty="0"/>
              <a:t>3</a:t>
            </a:r>
            <a:r>
              <a:rPr lang="en-US" dirty="0"/>
              <a:t> optimization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613BA3-0D7C-2E40-861A-30D5E27F94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>
                <a:solidFill>
                  <a:srgbClr val="011893"/>
                </a:solidFill>
              </a:rPr>
              <a:t>C</a:t>
            </a:r>
            <a:r>
              <a:rPr lang="en-US" sz="4400" baseline="-25000" dirty="0">
                <a:solidFill>
                  <a:srgbClr val="011893"/>
                </a:solidFill>
              </a:rPr>
              <a:t>4</a:t>
            </a:r>
            <a:r>
              <a:rPr lang="en-US" sz="4400" dirty="0">
                <a:solidFill>
                  <a:srgbClr val="011893"/>
                </a:solidFill>
              </a:rPr>
              <a:t> photosynthesis has…</a:t>
            </a:r>
          </a:p>
          <a:p>
            <a:pPr lvl="1"/>
            <a:r>
              <a:rPr lang="en-US" sz="5400" b="1" dirty="0">
                <a:solidFill>
                  <a:srgbClr val="011893"/>
                </a:solidFill>
              </a:rPr>
              <a:t>No photorespiration</a:t>
            </a:r>
          </a:p>
          <a:p>
            <a:pPr lvl="1"/>
            <a:r>
              <a:rPr lang="en-US" sz="4000" dirty="0">
                <a:solidFill>
                  <a:srgbClr val="011893"/>
                </a:solidFill>
              </a:rPr>
              <a:t>An additional limitation (</a:t>
            </a:r>
            <a:r>
              <a:rPr lang="en-US" sz="4000" dirty="0">
                <a:solidFill>
                  <a:srgbClr val="009051"/>
                </a:solidFill>
              </a:rPr>
              <a:t>PEP carboxylation</a:t>
            </a:r>
            <a:r>
              <a:rPr lang="en-US" sz="4000" dirty="0">
                <a:solidFill>
                  <a:srgbClr val="011893"/>
                </a:solidFill>
              </a:rPr>
              <a:t>)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D965361-4A76-904C-8795-3B6B4EAD3942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6C669FF-6832-C24F-8077-F24E9AFDF9A6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84D1BC3-5C13-2841-88C5-6D8A4B1EF15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8492075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89C141E-C2CE-244B-965C-6D05C71D718B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0A94807-7E0C-9945-A805-84B1CCBA7982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5124E57-1D3B-424E-ADCE-5D61AFB0A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570147BE-84E8-D44C-991A-7CDCA8873873}"/>
              </a:ext>
            </a:extLst>
          </p:cNvPr>
          <p:cNvSpPr txBox="1"/>
          <p:nvPr/>
        </p:nvSpPr>
        <p:spPr>
          <a:xfrm>
            <a:off x="8898406" y="6503143"/>
            <a:ext cx="3293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Scott and Smith (2021; in review)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9C4316D-1F00-A14A-BF43-FA7984E509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960" y="1949515"/>
            <a:ext cx="11252157" cy="418986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BC68433-E672-7043-8517-9E1A07768053}"/>
              </a:ext>
            </a:extLst>
          </p:cNvPr>
          <p:cNvSpPr txBox="1"/>
          <p:nvPr/>
        </p:nvSpPr>
        <p:spPr>
          <a:xfrm>
            <a:off x="2167381" y="892339"/>
            <a:ext cx="76213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011893"/>
                </a:solidFill>
              </a:rPr>
              <a:t>Relative advantage of C</a:t>
            </a:r>
            <a:r>
              <a:rPr lang="en-US" sz="4000" baseline="-25000" dirty="0">
                <a:solidFill>
                  <a:srgbClr val="011893"/>
                </a:solidFill>
              </a:rPr>
              <a:t>4</a:t>
            </a:r>
            <a:r>
              <a:rPr lang="en-US" sz="4000" dirty="0">
                <a:solidFill>
                  <a:srgbClr val="011893"/>
                </a:solidFill>
              </a:rPr>
              <a:t> physiology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BD3CA4D-B224-524B-BC23-1FBDA5D30BAB}"/>
              </a:ext>
            </a:extLst>
          </p:cNvPr>
          <p:cNvSpPr/>
          <p:nvPr/>
        </p:nvSpPr>
        <p:spPr>
          <a:xfrm>
            <a:off x="1559169" y="2145323"/>
            <a:ext cx="2391508" cy="29776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4530796-31F9-CC4B-A045-FD7A91137752}"/>
              </a:ext>
            </a:extLst>
          </p:cNvPr>
          <p:cNvSpPr/>
          <p:nvPr/>
        </p:nvSpPr>
        <p:spPr>
          <a:xfrm>
            <a:off x="4947138" y="2127439"/>
            <a:ext cx="2719754" cy="29776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6B7A3D7-D80E-3644-9C65-040C189AF2DD}"/>
              </a:ext>
            </a:extLst>
          </p:cNvPr>
          <p:cNvSpPr/>
          <p:nvPr/>
        </p:nvSpPr>
        <p:spPr>
          <a:xfrm>
            <a:off x="8757019" y="2127439"/>
            <a:ext cx="2661257" cy="29776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2375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89C141E-C2CE-244B-965C-6D05C71D718B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0A94807-7E0C-9945-A805-84B1CCBA7982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5124E57-1D3B-424E-ADCE-5D61AFB0A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29C4316D-1F00-A14A-BF43-FA7984E509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960" y="1949515"/>
            <a:ext cx="11252157" cy="418986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BC68433-E672-7043-8517-9E1A07768053}"/>
              </a:ext>
            </a:extLst>
          </p:cNvPr>
          <p:cNvSpPr txBox="1"/>
          <p:nvPr/>
        </p:nvSpPr>
        <p:spPr>
          <a:xfrm>
            <a:off x="2167381" y="892339"/>
            <a:ext cx="76213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011893"/>
                </a:solidFill>
              </a:rPr>
              <a:t>Relative advantage of C</a:t>
            </a:r>
            <a:r>
              <a:rPr lang="en-US" sz="4000" baseline="-25000" dirty="0">
                <a:solidFill>
                  <a:srgbClr val="011893"/>
                </a:solidFill>
              </a:rPr>
              <a:t>4</a:t>
            </a:r>
            <a:r>
              <a:rPr lang="en-US" sz="4000" dirty="0">
                <a:solidFill>
                  <a:srgbClr val="011893"/>
                </a:solidFill>
              </a:rPr>
              <a:t> physiology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4530796-31F9-CC4B-A045-FD7A91137752}"/>
              </a:ext>
            </a:extLst>
          </p:cNvPr>
          <p:cNvSpPr/>
          <p:nvPr/>
        </p:nvSpPr>
        <p:spPr>
          <a:xfrm>
            <a:off x="4947138" y="2127439"/>
            <a:ext cx="2719754" cy="29776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6B7A3D7-D80E-3644-9C65-040C189AF2DD}"/>
              </a:ext>
            </a:extLst>
          </p:cNvPr>
          <p:cNvSpPr/>
          <p:nvPr/>
        </p:nvSpPr>
        <p:spPr>
          <a:xfrm>
            <a:off x="8757019" y="2127439"/>
            <a:ext cx="2661257" cy="29776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2D034A2-E842-3048-B414-CF59075A658B}"/>
              </a:ext>
            </a:extLst>
          </p:cNvPr>
          <p:cNvSpPr txBox="1"/>
          <p:nvPr/>
        </p:nvSpPr>
        <p:spPr>
          <a:xfrm>
            <a:off x="8898406" y="6503143"/>
            <a:ext cx="3293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Scott and Smith (2021; in review)</a:t>
            </a:r>
          </a:p>
        </p:txBody>
      </p:sp>
    </p:spTree>
    <p:extLst>
      <p:ext uri="{BB962C8B-B14F-4D97-AF65-F5344CB8AC3E}">
        <p14:creationId xmlns:p14="http://schemas.microsoft.com/office/powerpoint/2010/main" val="92757468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89C141E-C2CE-244B-965C-6D05C71D718B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0A94807-7E0C-9945-A805-84B1CCBA7982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5124E57-1D3B-424E-ADCE-5D61AFB0A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29C4316D-1F00-A14A-BF43-FA7984E509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960" y="1949515"/>
            <a:ext cx="11252157" cy="418986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BC68433-E672-7043-8517-9E1A07768053}"/>
              </a:ext>
            </a:extLst>
          </p:cNvPr>
          <p:cNvSpPr txBox="1"/>
          <p:nvPr/>
        </p:nvSpPr>
        <p:spPr>
          <a:xfrm>
            <a:off x="2167381" y="892339"/>
            <a:ext cx="76213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011893"/>
                </a:solidFill>
              </a:rPr>
              <a:t>Relative advantage of C</a:t>
            </a:r>
            <a:r>
              <a:rPr lang="en-US" sz="4000" baseline="-25000" dirty="0">
                <a:solidFill>
                  <a:srgbClr val="011893"/>
                </a:solidFill>
              </a:rPr>
              <a:t>4</a:t>
            </a:r>
            <a:r>
              <a:rPr lang="en-US" sz="4000" dirty="0">
                <a:solidFill>
                  <a:srgbClr val="011893"/>
                </a:solidFill>
              </a:rPr>
              <a:t> physiology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6B7A3D7-D80E-3644-9C65-040C189AF2DD}"/>
              </a:ext>
            </a:extLst>
          </p:cNvPr>
          <p:cNvSpPr/>
          <p:nvPr/>
        </p:nvSpPr>
        <p:spPr>
          <a:xfrm>
            <a:off x="8757019" y="2127439"/>
            <a:ext cx="2661257" cy="29776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61ED40D-3468-8145-89A2-02175EC9020F}"/>
              </a:ext>
            </a:extLst>
          </p:cNvPr>
          <p:cNvSpPr txBox="1"/>
          <p:nvPr/>
        </p:nvSpPr>
        <p:spPr>
          <a:xfrm>
            <a:off x="8898406" y="6503143"/>
            <a:ext cx="3293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Scott and Smith (2021; in review)</a:t>
            </a:r>
          </a:p>
        </p:txBody>
      </p:sp>
    </p:spTree>
    <p:extLst>
      <p:ext uri="{BB962C8B-B14F-4D97-AF65-F5344CB8AC3E}">
        <p14:creationId xmlns:p14="http://schemas.microsoft.com/office/powerpoint/2010/main" val="71824313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89C141E-C2CE-244B-965C-6D05C71D718B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0A94807-7E0C-9945-A805-84B1CCBA7982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5124E57-1D3B-424E-ADCE-5D61AFB0A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29C4316D-1F00-A14A-BF43-FA7984E509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960" y="1949515"/>
            <a:ext cx="11252157" cy="418986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BC68433-E672-7043-8517-9E1A07768053}"/>
              </a:ext>
            </a:extLst>
          </p:cNvPr>
          <p:cNvSpPr txBox="1"/>
          <p:nvPr/>
        </p:nvSpPr>
        <p:spPr>
          <a:xfrm>
            <a:off x="2167381" y="892339"/>
            <a:ext cx="76213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011893"/>
                </a:solidFill>
              </a:rPr>
              <a:t>Relative advantage of C</a:t>
            </a:r>
            <a:r>
              <a:rPr lang="en-US" sz="4000" baseline="-25000" dirty="0">
                <a:solidFill>
                  <a:srgbClr val="011893"/>
                </a:solidFill>
              </a:rPr>
              <a:t>4</a:t>
            </a:r>
            <a:r>
              <a:rPr lang="en-US" sz="4000" dirty="0">
                <a:solidFill>
                  <a:srgbClr val="011893"/>
                </a:solidFill>
              </a:rPr>
              <a:t> physiology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F4E7CDE-247C-5248-8A7F-D15E32B6E59C}"/>
              </a:ext>
            </a:extLst>
          </p:cNvPr>
          <p:cNvSpPr txBox="1"/>
          <p:nvPr/>
        </p:nvSpPr>
        <p:spPr>
          <a:xfrm>
            <a:off x="8898406" y="6503143"/>
            <a:ext cx="3293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Scott and Smith (2021; in review)</a:t>
            </a:r>
          </a:p>
        </p:txBody>
      </p:sp>
    </p:spTree>
    <p:extLst>
      <p:ext uri="{BB962C8B-B14F-4D97-AF65-F5344CB8AC3E}">
        <p14:creationId xmlns:p14="http://schemas.microsoft.com/office/powerpoint/2010/main" val="136926833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89C141E-C2CE-244B-965C-6D05C71D718B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0A94807-7E0C-9945-A805-84B1CCBA7982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5124E57-1D3B-424E-ADCE-5D61AFB0A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E3533C10-FE0C-B643-8F76-1426B824846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77608" y="518551"/>
            <a:ext cx="5862810" cy="29535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C1513A6-5FF0-774E-ACB9-F2350699004A}"/>
              </a:ext>
            </a:extLst>
          </p:cNvPr>
          <p:cNvSpPr txBox="1"/>
          <p:nvPr/>
        </p:nvSpPr>
        <p:spPr>
          <a:xfrm>
            <a:off x="10015699" y="6488668"/>
            <a:ext cx="2176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Ansley et al. (in prep)</a:t>
            </a:r>
          </a:p>
        </p:txBody>
      </p:sp>
    </p:spTree>
    <p:extLst>
      <p:ext uri="{BB962C8B-B14F-4D97-AF65-F5344CB8AC3E}">
        <p14:creationId xmlns:p14="http://schemas.microsoft.com/office/powerpoint/2010/main" val="47776331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89C141E-C2CE-244B-965C-6D05C71D718B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0A94807-7E0C-9945-A805-84B1CCBA7982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5124E57-1D3B-424E-ADCE-5D61AFB0A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CA2B102C-48C8-7742-8339-FB85C69DA237}"/>
              </a:ext>
            </a:extLst>
          </p:cNvPr>
          <p:cNvSpPr txBox="1"/>
          <p:nvPr/>
        </p:nvSpPr>
        <p:spPr>
          <a:xfrm>
            <a:off x="10015699" y="6488668"/>
            <a:ext cx="2176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Ansley et al. (in prep)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3533C10-FE0C-B643-8F76-1426B82484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7608" y="518551"/>
            <a:ext cx="5862810" cy="6154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44010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4B6B-C4A2-D646-BE50-AD37152B7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445905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011893"/>
                </a:solidFill>
              </a:rPr>
              <a:t>Question 4: </a:t>
            </a:r>
            <a:r>
              <a:rPr lang="en-US" dirty="0"/>
              <a:t>When is C</a:t>
            </a:r>
            <a:r>
              <a:rPr lang="en-US" baseline="-25000" dirty="0"/>
              <a:t>4</a:t>
            </a:r>
            <a:r>
              <a:rPr lang="en-US" dirty="0"/>
              <a:t> photosynthesis an advantage over C</a:t>
            </a:r>
            <a:r>
              <a:rPr lang="en-US" baseline="-25000" dirty="0"/>
              <a:t>3</a:t>
            </a:r>
            <a:r>
              <a:rPr lang="en-US" dirty="0"/>
              <a:t> photosynthesis?</a:t>
            </a:r>
            <a:br>
              <a:rPr lang="en-US" dirty="0"/>
            </a:br>
            <a:br>
              <a:rPr lang="en-US" dirty="0"/>
            </a:br>
            <a:r>
              <a:rPr lang="en-US" b="1" dirty="0">
                <a:solidFill>
                  <a:srgbClr val="FF0000"/>
                </a:solidFill>
              </a:rPr>
              <a:t>C</a:t>
            </a:r>
            <a:r>
              <a:rPr lang="en-US" b="1" baseline="-25000" dirty="0">
                <a:solidFill>
                  <a:srgbClr val="FF0000"/>
                </a:solidFill>
              </a:rPr>
              <a:t>4</a:t>
            </a:r>
            <a:r>
              <a:rPr lang="en-US" b="1" dirty="0">
                <a:solidFill>
                  <a:srgbClr val="FF0000"/>
                </a:solidFill>
              </a:rPr>
              <a:t> is better in hot, dry, low CO</a:t>
            </a:r>
            <a:r>
              <a:rPr lang="en-US" b="1" baseline="-25000" dirty="0">
                <a:solidFill>
                  <a:srgbClr val="FF0000"/>
                </a:solidFill>
              </a:rPr>
              <a:t>2</a:t>
            </a:r>
            <a:r>
              <a:rPr lang="en-US" b="1" dirty="0">
                <a:solidFill>
                  <a:srgbClr val="FF0000"/>
                </a:solidFill>
              </a:rPr>
              <a:t> environments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C07A79A-3619-8048-8EBD-07E8DAF0682E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7005B9F-2512-0F43-B250-2BACAA48C4BC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F317342-CD93-A847-AFF8-66669C2BF8A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6762279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64DE7-7F59-384B-ACE7-50EA50838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Looking forward</a:t>
            </a:r>
            <a:r>
              <a:rPr lang="en-US" dirty="0"/>
              <a:t>: </a:t>
            </a:r>
            <a:r>
              <a:rPr lang="en-US" dirty="0">
                <a:solidFill>
                  <a:srgbClr val="011893"/>
                </a:solidFill>
              </a:rPr>
              <a:t>model-data comparisons </a:t>
            </a:r>
            <a:r>
              <a:rPr lang="en-US" dirty="0"/>
              <a:t>for C</a:t>
            </a:r>
            <a:r>
              <a:rPr lang="en-US" baseline="-25000" dirty="0"/>
              <a:t>4</a:t>
            </a:r>
            <a:r>
              <a:rPr lang="en-US" dirty="0"/>
              <a:t> plants</a:t>
            </a:r>
            <a:endParaRPr lang="en-US" dirty="0">
              <a:solidFill>
                <a:srgbClr val="011893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281AB08-C6A1-5A44-822E-FF47C0CCD061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0C9846D-96AD-9D48-8540-A3344D485836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5866D79-C3F8-914F-B293-7ADD42A8F6E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77B6E5F9-D0B6-BE4E-BFF6-E2CC9E3D51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876" y="2237409"/>
            <a:ext cx="7442200" cy="3708400"/>
          </a:xfrm>
          <a:prstGeom prst="rect">
            <a:avLst/>
          </a:prstGeom>
        </p:spPr>
      </p:pic>
      <p:pic>
        <p:nvPicPr>
          <p:cNvPr id="13" name="Picture 8">
            <a:extLst>
              <a:ext uri="{FF2B5EF4-FFF2-40B4-BE49-F238E27FC236}">
                <a16:creationId xmlns:a16="http://schemas.microsoft.com/office/drawing/2014/main" id="{045ACC68-664A-564B-A04B-CF57745486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5265" y="5697052"/>
            <a:ext cx="2723320" cy="1089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E6DE03C-4344-FD4C-86E0-9E0411D849A5}"/>
              </a:ext>
            </a:extLst>
          </p:cNvPr>
          <p:cNvSpPr txBox="1"/>
          <p:nvPr/>
        </p:nvSpPr>
        <p:spPr>
          <a:xfrm>
            <a:off x="8150087" y="2517913"/>
            <a:ext cx="355158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>
                <a:solidFill>
                  <a:srgbClr val="011893"/>
                </a:solidFill>
              </a:rPr>
              <a:t>Early initiatives include</a:t>
            </a:r>
            <a:r>
              <a:rPr lang="en-US" sz="2400" dirty="0">
                <a:solidFill>
                  <a:srgbClr val="011893"/>
                </a:solidFill>
              </a:rPr>
              <a:t>:</a:t>
            </a:r>
          </a:p>
          <a:p>
            <a:pPr marL="285750" indent="-285750">
              <a:buFontTx/>
              <a:buChar char="-"/>
            </a:pPr>
            <a:r>
              <a:rPr lang="en-US" sz="2400" dirty="0">
                <a:solidFill>
                  <a:srgbClr val="011893"/>
                </a:solidFill>
              </a:rPr>
              <a:t>C</a:t>
            </a:r>
            <a:r>
              <a:rPr lang="en-US" sz="2400" baseline="-25000" dirty="0">
                <a:solidFill>
                  <a:srgbClr val="011893"/>
                </a:solidFill>
              </a:rPr>
              <a:t>4</a:t>
            </a:r>
            <a:r>
              <a:rPr lang="en-US" sz="2400" dirty="0">
                <a:solidFill>
                  <a:srgbClr val="011893"/>
                </a:solidFill>
              </a:rPr>
              <a:t> trait meta-analysis and database</a:t>
            </a:r>
          </a:p>
          <a:p>
            <a:pPr marL="285750" indent="-285750">
              <a:buFontTx/>
              <a:buChar char="-"/>
            </a:pPr>
            <a:r>
              <a:rPr lang="en-US" sz="2400" dirty="0">
                <a:solidFill>
                  <a:srgbClr val="011893"/>
                </a:solidFill>
              </a:rPr>
              <a:t>C</a:t>
            </a:r>
            <a:r>
              <a:rPr lang="en-US" sz="2400" baseline="-25000" dirty="0">
                <a:solidFill>
                  <a:srgbClr val="011893"/>
                </a:solidFill>
              </a:rPr>
              <a:t>4</a:t>
            </a:r>
            <a:r>
              <a:rPr lang="en-US" sz="2400" dirty="0">
                <a:solidFill>
                  <a:srgbClr val="011893"/>
                </a:solidFill>
              </a:rPr>
              <a:t> model intercomparison</a:t>
            </a:r>
          </a:p>
        </p:txBody>
      </p:sp>
    </p:spTree>
    <p:extLst>
      <p:ext uri="{BB962C8B-B14F-4D97-AF65-F5344CB8AC3E}">
        <p14:creationId xmlns:p14="http://schemas.microsoft.com/office/powerpoint/2010/main" val="34021250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people care about plants?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20648" y="2082394"/>
            <a:ext cx="3971352" cy="193239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6717" y="1951978"/>
            <a:ext cx="3238500" cy="2159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9839" y="1886540"/>
            <a:ext cx="3402911" cy="228987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47830" y="4367256"/>
            <a:ext cx="3098043" cy="232353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3037" y="4542971"/>
            <a:ext cx="3270171" cy="210857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47277" y="5510687"/>
            <a:ext cx="1614379" cy="1210784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19" name="TextBox 18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9937744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521CC-FC52-704C-BE0A-2E233ED69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99A8385-A55E-FA4B-B060-D450C87FD379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BAE16D2-91C5-8741-B4F0-42756B51F490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6AE3A2F-F33D-154A-A26A-1A21FE94C7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7331133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521CC-FC52-704C-BE0A-2E233ED69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8B14C3-1AC8-DB4E-A580-8EB7A2B163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782624" cy="4351338"/>
          </a:xfrm>
        </p:spPr>
        <p:txBody>
          <a:bodyPr>
            <a:normAutofit/>
          </a:bodyPr>
          <a:lstStyle/>
          <a:p>
            <a:r>
              <a:rPr lang="en-US" sz="4400" dirty="0"/>
              <a:t>Plants aren’t dumb!</a:t>
            </a:r>
          </a:p>
          <a:p>
            <a:pPr lvl="1"/>
            <a:r>
              <a:rPr lang="en-US" sz="3600" dirty="0">
                <a:solidFill>
                  <a:srgbClr val="011893"/>
                </a:solidFill>
              </a:rPr>
              <a:t>Assuming plants don’t dynamically respond to their environment can lead to poor understanding of ecosystem functioning</a:t>
            </a:r>
          </a:p>
        </p:txBody>
      </p:sp>
      <p:sp>
        <p:nvSpPr>
          <p:cNvPr id="4" name="&quot;No&quot; Symbol 3">
            <a:extLst>
              <a:ext uri="{FF2B5EF4-FFF2-40B4-BE49-F238E27FC236}">
                <a16:creationId xmlns:a16="http://schemas.microsoft.com/office/drawing/2014/main" id="{C14A22FB-5EB5-0F4A-B405-0F7D97B86B09}"/>
              </a:ext>
            </a:extLst>
          </p:cNvPr>
          <p:cNvSpPr/>
          <p:nvPr/>
        </p:nvSpPr>
        <p:spPr>
          <a:xfrm>
            <a:off x="7620825" y="3043575"/>
            <a:ext cx="3732975" cy="3645243"/>
          </a:xfrm>
          <a:prstGeom prst="noSmoking">
            <a:avLst>
              <a:gd name="adj" fmla="val 599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C00F9F-ECA0-2D44-8F84-C87BB603D6EA}"/>
              </a:ext>
            </a:extLst>
          </p:cNvPr>
          <p:cNvSpPr txBox="1"/>
          <p:nvPr/>
        </p:nvSpPr>
        <p:spPr>
          <a:xfrm>
            <a:off x="7935573" y="4481475"/>
            <a:ext cx="31034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Dumb plants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99A8385-A55E-FA4B-B060-D450C87FD379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BAE16D2-91C5-8741-B4F0-42756B51F490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6AE3A2F-F33D-154A-A26A-1A21FE94C7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6982211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521CC-FC52-704C-BE0A-2E233ED69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8B14C3-1AC8-DB4E-A580-8EB7A2B163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/>
              <a:t>Quantified physiological theory can:</a:t>
            </a:r>
          </a:p>
          <a:p>
            <a:pPr marL="1200150" lvl="1" indent="-742950">
              <a:buFont typeface="+mj-lt"/>
              <a:buAutoNum type="arabicPeriod"/>
            </a:pPr>
            <a:r>
              <a:rPr lang="en-US" sz="3200" dirty="0">
                <a:solidFill>
                  <a:srgbClr val="011893"/>
                </a:solidFill>
              </a:rPr>
              <a:t>Improve mechanistic understanding of physiological processes that underlie higher level responses</a:t>
            </a:r>
          </a:p>
          <a:p>
            <a:pPr marL="1200150" lvl="1" indent="-742950">
              <a:buFont typeface="+mj-lt"/>
              <a:buAutoNum type="arabicPeriod"/>
            </a:pPr>
            <a:r>
              <a:rPr lang="en-US" sz="3200" dirty="0">
                <a:solidFill>
                  <a:srgbClr val="011893"/>
                </a:solidFill>
              </a:rPr>
              <a:t>Produce more reliable future projections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DB71D18-E965-9E48-949A-DBD000734DCE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CE3A443-B465-8643-B84C-8C53DC8D30FA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2516DF2-A406-BA49-B1F1-EA9C4E0A0A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6" name="Picture 5" descr="A red flower with green leaves&#10;&#10;Description automatically generated with low confidence">
            <a:extLst>
              <a:ext uri="{FF2B5EF4-FFF2-40B4-BE49-F238E27FC236}">
                <a16:creationId xmlns:a16="http://schemas.microsoft.com/office/drawing/2014/main" id="{C4EB8DE1-6AC1-B149-8CEC-7E8C15343B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834" y="4001294"/>
            <a:ext cx="1971799" cy="2629065"/>
          </a:xfrm>
          <a:prstGeom prst="rect">
            <a:avLst/>
          </a:prstGeom>
        </p:spPr>
      </p:pic>
      <p:pic>
        <p:nvPicPr>
          <p:cNvPr id="10" name="Picture 9" descr="A picture containing tree, outdoor, plant, forest&#10;&#10;Description automatically generated">
            <a:extLst>
              <a:ext uri="{FF2B5EF4-FFF2-40B4-BE49-F238E27FC236}">
                <a16:creationId xmlns:a16="http://schemas.microsoft.com/office/drawing/2014/main" id="{78E89A93-F457-AC41-B6B6-23B00E11AA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1162" y="4228932"/>
            <a:ext cx="3325505" cy="2494129"/>
          </a:xfrm>
          <a:prstGeom prst="rect">
            <a:avLst/>
          </a:prstGeom>
        </p:spPr>
      </p:pic>
      <p:pic>
        <p:nvPicPr>
          <p:cNvPr id="12" name="Picture 11" descr="A landscape with hills and trees&#10;&#10;Description automatically generated with low confidence">
            <a:extLst>
              <a:ext uri="{FF2B5EF4-FFF2-40B4-BE49-F238E27FC236}">
                <a16:creationId xmlns:a16="http://schemas.microsoft.com/office/drawing/2014/main" id="{1DD1925E-55CE-8642-BDD4-E0E9D1815E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1197" y="4228933"/>
            <a:ext cx="3325504" cy="2494128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8B1D9F7-1F83-A541-BEE8-4FCFF2DD13D5}"/>
              </a:ext>
            </a:extLst>
          </p:cNvPr>
          <p:cNvCxnSpPr>
            <a:stCxn id="6" idx="3"/>
          </p:cNvCxnSpPr>
          <p:nvPr/>
        </p:nvCxnSpPr>
        <p:spPr>
          <a:xfrm flipV="1">
            <a:off x="2976633" y="5315826"/>
            <a:ext cx="1034529" cy="1"/>
          </a:xfrm>
          <a:prstGeom prst="straightConnector1">
            <a:avLst/>
          </a:prstGeom>
          <a:ln w="762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EED5EFD-422B-E245-97CE-84DF21EA2A81}"/>
              </a:ext>
            </a:extLst>
          </p:cNvPr>
          <p:cNvCxnSpPr/>
          <p:nvPr/>
        </p:nvCxnSpPr>
        <p:spPr>
          <a:xfrm flipV="1">
            <a:off x="7336667" y="5315826"/>
            <a:ext cx="1034529" cy="1"/>
          </a:xfrm>
          <a:prstGeom prst="straightConnector1">
            <a:avLst/>
          </a:prstGeom>
          <a:ln w="762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C1EC434-7566-5B42-9C59-A8B5D8F7FE38}"/>
              </a:ext>
            </a:extLst>
          </p:cNvPr>
          <p:cNvSpPr txBox="1"/>
          <p:nvPr/>
        </p:nvSpPr>
        <p:spPr>
          <a:xfrm>
            <a:off x="3108204" y="4719224"/>
            <a:ext cx="5982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</a:t>
            </a:r>
            <a:r>
              <a:rPr lang="en-US" sz="2400" dirty="0">
                <a:solidFill>
                  <a:srgbClr val="011893"/>
                </a:solidFill>
              </a:rPr>
              <a:t>(x)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0F697E4-63D3-3747-9381-15C219E4E13F}"/>
              </a:ext>
            </a:extLst>
          </p:cNvPr>
          <p:cNvSpPr txBox="1"/>
          <p:nvPr/>
        </p:nvSpPr>
        <p:spPr>
          <a:xfrm>
            <a:off x="7524143" y="4719224"/>
            <a:ext cx="5982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</a:t>
            </a:r>
            <a:r>
              <a:rPr lang="en-US" sz="2400" dirty="0">
                <a:solidFill>
                  <a:srgbClr val="011893"/>
                </a:solidFill>
              </a:rPr>
              <a:t>(x)</a:t>
            </a:r>
          </a:p>
        </p:txBody>
      </p:sp>
    </p:spTree>
    <p:extLst>
      <p:ext uri="{BB962C8B-B14F-4D97-AF65-F5344CB8AC3E}">
        <p14:creationId xmlns:p14="http://schemas.microsoft.com/office/powerpoint/2010/main" val="83971047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000" y="365124"/>
            <a:ext cx="9144000" cy="6492875"/>
          </a:xfrm>
          <a:prstGeom prst="rect">
            <a:avLst/>
          </a:prstGeom>
        </p:spPr>
      </p:pic>
      <p:sp>
        <p:nvSpPr>
          <p:cNvPr id="4" name="Oval Callout 3"/>
          <p:cNvSpPr/>
          <p:nvPr/>
        </p:nvSpPr>
        <p:spPr>
          <a:xfrm>
            <a:off x="7812741" y="2286000"/>
            <a:ext cx="2070847" cy="1452282"/>
          </a:xfrm>
          <a:prstGeom prst="wedgeEllipseCallout">
            <a:avLst>
              <a:gd name="adj1" fmla="val -76028"/>
              <a:gd name="adj2" fmla="val 84722"/>
            </a:avLst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Thanks!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24F0BB1-5183-D24C-9A32-AECF3E7CDD10}"/>
              </a:ext>
            </a:extLst>
          </p:cNvPr>
          <p:cNvSpPr txBox="1"/>
          <p:nvPr/>
        </p:nvSpPr>
        <p:spPr>
          <a:xfrm>
            <a:off x="1688166" y="715256"/>
            <a:ext cx="7750712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/>
              <a:t>Presentation available at:</a:t>
            </a:r>
          </a:p>
          <a:p>
            <a:r>
              <a:rPr lang="en-US" sz="2400" dirty="0" err="1"/>
              <a:t>www.github.com</a:t>
            </a:r>
            <a:r>
              <a:rPr lang="en-US" sz="2400" dirty="0"/>
              <a:t>/</a:t>
            </a:r>
            <a:r>
              <a:rPr lang="en-US" sz="2400" dirty="0" err="1"/>
              <a:t>SmithEcophysLab</a:t>
            </a:r>
            <a:r>
              <a:rPr lang="en-US" sz="2400" dirty="0"/>
              <a:t>/seminar/2021_michigan</a:t>
            </a:r>
          </a:p>
        </p:txBody>
      </p:sp>
    </p:spTree>
    <p:extLst>
      <p:ext uri="{BB962C8B-B14F-4D97-AF65-F5344CB8AC3E}">
        <p14:creationId xmlns:p14="http://schemas.microsoft.com/office/powerpoint/2010/main" val="406669576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64DE7-7F59-384B-ACE7-50EA50838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Looking forward</a:t>
            </a:r>
            <a:r>
              <a:rPr lang="en-US" dirty="0"/>
              <a:t>: </a:t>
            </a:r>
            <a:r>
              <a:rPr lang="en-US" dirty="0">
                <a:solidFill>
                  <a:srgbClr val="011893"/>
                </a:solidFill>
              </a:rPr>
              <a:t>symbioses</a:t>
            </a:r>
            <a:r>
              <a:rPr lang="en-US" dirty="0"/>
              <a:t> as modifiers of plant economies under variable conditions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281AB08-C6A1-5A44-822E-FF47C0CCD061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0C9846D-96AD-9D48-8540-A3344D485836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5866D79-C3F8-914F-B293-7ADD42A8F6E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255AE128-7AED-F54D-84D0-15C2884DADED}"/>
              </a:ext>
            </a:extLst>
          </p:cNvPr>
          <p:cNvSpPr txBox="1"/>
          <p:nvPr/>
        </p:nvSpPr>
        <p:spPr>
          <a:xfrm>
            <a:off x="9890280" y="6488668"/>
            <a:ext cx="2301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Perkowski</a:t>
            </a:r>
            <a:r>
              <a:rPr lang="en-US" dirty="0"/>
              <a:t> et al. (2021)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9F9AFF7-C2CA-5D45-A5A7-C30A532B79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830" y="1690688"/>
            <a:ext cx="10137836" cy="459455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2573C07-B941-784C-9B75-E6336079CD68}"/>
              </a:ext>
            </a:extLst>
          </p:cNvPr>
          <p:cNvSpPr txBox="1"/>
          <p:nvPr/>
        </p:nvSpPr>
        <p:spPr>
          <a:xfrm>
            <a:off x="9728373" y="4610223"/>
            <a:ext cx="230172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11893"/>
                </a:solidFill>
              </a:rPr>
              <a:t>Soybean (right panel) economics are much less responsive to soil nitrogen than cotton (left panel)</a:t>
            </a:r>
          </a:p>
        </p:txBody>
      </p:sp>
    </p:spTree>
    <p:extLst>
      <p:ext uri="{BB962C8B-B14F-4D97-AF65-F5344CB8AC3E}">
        <p14:creationId xmlns:p14="http://schemas.microsoft.com/office/powerpoint/2010/main" val="185845544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4B2AA-8F98-154B-89ED-CCE57CAD7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FF0000"/>
                </a:solidFill>
              </a:rPr>
              <a:t>Looking forward</a:t>
            </a:r>
            <a:r>
              <a:rPr lang="en-US" dirty="0"/>
              <a:t>: more acclimation predictions in more places to examine </a:t>
            </a:r>
            <a:r>
              <a:rPr lang="en-US" dirty="0">
                <a:solidFill>
                  <a:srgbClr val="011893"/>
                </a:solidFill>
              </a:rPr>
              <a:t>larger scale impacts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F7F199F-3585-314D-8ED2-0EE9B8B80875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F443445-6F66-8C46-AF22-C843FEA8FC3D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74B332B-EC03-8844-A341-BC673B8B4B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76391E2D-6CE0-B14A-A8D6-347A71A92A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060020"/>
            <a:ext cx="4065270" cy="4065270"/>
          </a:xfrm>
          <a:prstGeom prst="rect">
            <a:avLst/>
          </a:prstGeom>
        </p:spPr>
      </p:pic>
      <p:pic>
        <p:nvPicPr>
          <p:cNvPr id="2050" name="Picture 2" descr="Science at the Top - Rocky Mountain Biological Laboratory">
            <a:extLst>
              <a:ext uri="{FF2B5EF4-FFF2-40B4-BE49-F238E27FC236}">
                <a16:creationId xmlns:a16="http://schemas.microsoft.com/office/drawing/2014/main" id="{176A9604-80BE-2343-9464-277C3E734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9470" y="5107644"/>
            <a:ext cx="2425700" cy="161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A picture containing tree, outdoor, green, plant&#10;&#10;Description automatically generated">
            <a:extLst>
              <a:ext uri="{FF2B5EF4-FFF2-40B4-BE49-F238E27FC236}">
                <a16:creationId xmlns:a16="http://schemas.microsoft.com/office/drawing/2014/main" id="{1C39386A-0B69-3041-BB20-2F732A347E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7052" y="3902951"/>
            <a:ext cx="3316385" cy="2487288"/>
          </a:xfrm>
          <a:prstGeom prst="rect">
            <a:avLst/>
          </a:prstGeom>
        </p:spPr>
      </p:pic>
      <p:pic>
        <p:nvPicPr>
          <p:cNvPr id="15" name="Picture 14" descr="A picture containing mountain, sky, outdoor, grass&#10;&#10;Description automatically generated">
            <a:extLst>
              <a:ext uri="{FF2B5EF4-FFF2-40B4-BE49-F238E27FC236}">
                <a16:creationId xmlns:a16="http://schemas.microsoft.com/office/drawing/2014/main" id="{2106DF07-74C3-5B4F-B5A0-388C4CC970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70471" y="1763486"/>
            <a:ext cx="3316384" cy="2487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70361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64DE7-7F59-384B-ACE7-50EA50838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Looking forward</a:t>
            </a:r>
            <a:r>
              <a:rPr lang="en-US" dirty="0"/>
              <a:t>: other ongoing and future research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94DCE7-B1AE-E247-94D7-1D533E5AEB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>
                <a:solidFill>
                  <a:srgbClr val="011893"/>
                </a:solidFill>
              </a:rPr>
              <a:t>Land management modifications of plant-atmosphere feedbacks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281AB08-C6A1-5A44-822E-FF47C0CCD061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0C9846D-96AD-9D48-8540-A3344D485836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5866D79-C3F8-914F-B293-7ADD42A8F6E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6E47CE36-39AF-044D-ACE9-A40BD34ECC51}"/>
              </a:ext>
            </a:extLst>
          </p:cNvPr>
          <p:cNvSpPr txBox="1"/>
          <p:nvPr/>
        </p:nvSpPr>
        <p:spPr>
          <a:xfrm>
            <a:off x="9631812" y="6488668"/>
            <a:ext cx="2560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McNellis</a:t>
            </a:r>
            <a:r>
              <a:rPr lang="en-US" dirty="0"/>
              <a:t> et al. (in review)</a:t>
            </a:r>
          </a:p>
        </p:txBody>
      </p:sp>
      <p:pic>
        <p:nvPicPr>
          <p:cNvPr id="13" name="Picture 12" descr="Chart, scatter chart&#10;&#10;Description automatically generated">
            <a:extLst>
              <a:ext uri="{FF2B5EF4-FFF2-40B4-BE49-F238E27FC236}">
                <a16:creationId xmlns:a16="http://schemas.microsoft.com/office/drawing/2014/main" id="{61B3732C-A608-DE41-992B-757EEA214659}"/>
              </a:ext>
            </a:extLst>
          </p:cNvPr>
          <p:cNvPicPr/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1608" y="3226513"/>
            <a:ext cx="4756495" cy="2950450"/>
          </a:xfrm>
          <a:prstGeom prst="rect">
            <a:avLst/>
          </a:prstGeom>
        </p:spPr>
      </p:pic>
      <p:pic>
        <p:nvPicPr>
          <p:cNvPr id="14" name="Picture 13" descr="Chart, line chart&#10;&#10;Description automatically generated">
            <a:extLst>
              <a:ext uri="{FF2B5EF4-FFF2-40B4-BE49-F238E27FC236}">
                <a16:creationId xmlns:a16="http://schemas.microsoft.com/office/drawing/2014/main" id="{2C4CFD08-2D81-8142-ADAE-F5973DA9CE63}"/>
              </a:ext>
            </a:extLst>
          </p:cNvPr>
          <p:cNvPicPr/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38103" y="3163292"/>
            <a:ext cx="4858415" cy="301367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E4B3259-DDD5-4E40-A016-ECF1D04DC2CA}"/>
              </a:ext>
            </a:extLst>
          </p:cNvPr>
          <p:cNvSpPr txBox="1"/>
          <p:nvPr/>
        </p:nvSpPr>
        <p:spPr>
          <a:xfrm>
            <a:off x="9896517" y="4901655"/>
            <a:ext cx="229548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Cover crop implementation increases latent heat flux (left) and albedo (right) as compared to fallow fields.</a:t>
            </a:r>
          </a:p>
        </p:txBody>
      </p:sp>
    </p:spTree>
    <p:extLst>
      <p:ext uri="{BB962C8B-B14F-4D97-AF65-F5344CB8AC3E}">
        <p14:creationId xmlns:p14="http://schemas.microsoft.com/office/powerpoint/2010/main" val="177325262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4B05C80-3F50-1A49-88BA-6D04EED6F3A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61312" y="309788"/>
            <a:ext cx="6925235" cy="349793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424ACA8-52C2-3542-9155-B3E8088EC70D}"/>
              </a:ext>
            </a:extLst>
          </p:cNvPr>
          <p:cNvSpPr txBox="1"/>
          <p:nvPr/>
        </p:nvSpPr>
        <p:spPr>
          <a:xfrm>
            <a:off x="450375" y="3807721"/>
            <a:ext cx="582759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11893"/>
                </a:solidFill>
              </a:rPr>
              <a:t>Open stomata:</a:t>
            </a:r>
          </a:p>
          <a:p>
            <a:r>
              <a:rPr lang="en-US" sz="2800" dirty="0"/>
              <a:t>Benefits</a:t>
            </a:r>
          </a:p>
          <a:p>
            <a:pPr marL="285750" indent="-285750">
              <a:buFontTx/>
              <a:buChar char="-"/>
            </a:pPr>
            <a:r>
              <a:rPr lang="en-US" sz="2800" dirty="0"/>
              <a:t>High CO</a:t>
            </a:r>
            <a:r>
              <a:rPr lang="en-US" sz="2800" baseline="-25000" dirty="0"/>
              <a:t>2 </a:t>
            </a:r>
            <a:r>
              <a:rPr lang="en-US" sz="2800" dirty="0"/>
              <a:t>influx</a:t>
            </a:r>
          </a:p>
          <a:p>
            <a:r>
              <a:rPr lang="en-US" sz="2800" dirty="0"/>
              <a:t>Costs</a:t>
            </a:r>
          </a:p>
          <a:p>
            <a:pPr marL="285750" indent="-285750">
              <a:buFontTx/>
              <a:buChar char="-"/>
            </a:pPr>
            <a:r>
              <a:rPr lang="en-US" sz="2800" dirty="0"/>
              <a:t>High water outflux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C0A4C2-5577-FB45-80E6-26076AA798CE}"/>
              </a:ext>
            </a:extLst>
          </p:cNvPr>
          <p:cNvSpPr txBox="1"/>
          <p:nvPr/>
        </p:nvSpPr>
        <p:spPr>
          <a:xfrm>
            <a:off x="5663821" y="3807721"/>
            <a:ext cx="613366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11893"/>
                </a:solidFill>
              </a:rPr>
              <a:t>Closed stomata:</a:t>
            </a:r>
          </a:p>
          <a:p>
            <a:r>
              <a:rPr lang="en-US" sz="2800" dirty="0"/>
              <a:t>Benefits</a:t>
            </a:r>
          </a:p>
          <a:p>
            <a:pPr marL="285750" indent="-285750">
              <a:buFontTx/>
              <a:buChar char="-"/>
            </a:pPr>
            <a:r>
              <a:rPr lang="en-US" sz="2800" dirty="0"/>
              <a:t>Low water outflux</a:t>
            </a:r>
          </a:p>
          <a:p>
            <a:r>
              <a:rPr lang="en-US" sz="2800" dirty="0"/>
              <a:t>Costs</a:t>
            </a:r>
          </a:p>
          <a:p>
            <a:pPr marL="285750" indent="-285750">
              <a:buFontTx/>
              <a:buChar char="-"/>
            </a:pPr>
            <a:r>
              <a:rPr lang="en-US" sz="2800" dirty="0"/>
              <a:t>Low CO</a:t>
            </a:r>
            <a:r>
              <a:rPr lang="en-US" sz="2800" baseline="-25000" dirty="0"/>
              <a:t>2</a:t>
            </a:r>
            <a:r>
              <a:rPr lang="en-US" sz="2800" dirty="0"/>
              <a:t> influx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2554E09-1A25-D646-8EBC-294ACF547EC0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D180974-B21E-2348-A336-CFD6B7945226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BE9A865-4963-C34B-BF16-BCE51F10205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4633299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4B05C80-3F50-1A49-88BA-6D04EED6F3A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61312" y="309788"/>
            <a:ext cx="6925235" cy="349793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424ACA8-52C2-3542-9155-B3E8088EC70D}"/>
              </a:ext>
            </a:extLst>
          </p:cNvPr>
          <p:cNvSpPr txBox="1"/>
          <p:nvPr/>
        </p:nvSpPr>
        <p:spPr>
          <a:xfrm>
            <a:off x="450375" y="3807721"/>
            <a:ext cx="582759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11893"/>
                </a:solidFill>
              </a:rPr>
              <a:t>Open stomata:</a:t>
            </a:r>
          </a:p>
          <a:p>
            <a:r>
              <a:rPr lang="en-US" sz="2800" dirty="0"/>
              <a:t>Benefits</a:t>
            </a:r>
          </a:p>
          <a:p>
            <a:pPr marL="285750" indent="-285750">
              <a:buFontTx/>
              <a:buChar char="-"/>
            </a:pPr>
            <a:r>
              <a:rPr lang="en-US" sz="2800" dirty="0"/>
              <a:t>High CO</a:t>
            </a:r>
            <a:r>
              <a:rPr lang="en-US" sz="2800" baseline="-25000" dirty="0"/>
              <a:t>2 </a:t>
            </a:r>
            <a:r>
              <a:rPr lang="en-US" sz="2800" dirty="0"/>
              <a:t>influx</a:t>
            </a:r>
          </a:p>
          <a:p>
            <a:r>
              <a:rPr lang="en-US" sz="2800" dirty="0"/>
              <a:t>Costs</a:t>
            </a:r>
          </a:p>
          <a:p>
            <a:pPr marL="285750" indent="-285750">
              <a:buFontTx/>
              <a:buChar char="-"/>
            </a:pPr>
            <a:r>
              <a:rPr lang="en-US" sz="2800" dirty="0"/>
              <a:t>High water outflux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C0A4C2-5577-FB45-80E6-26076AA798CE}"/>
              </a:ext>
            </a:extLst>
          </p:cNvPr>
          <p:cNvSpPr txBox="1"/>
          <p:nvPr/>
        </p:nvSpPr>
        <p:spPr>
          <a:xfrm>
            <a:off x="5663821" y="3807721"/>
            <a:ext cx="6133663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11893"/>
                </a:solidFill>
              </a:rPr>
              <a:t>Closed stomata:</a:t>
            </a:r>
          </a:p>
          <a:p>
            <a:r>
              <a:rPr lang="en-US" sz="2800" dirty="0"/>
              <a:t>Benefits</a:t>
            </a:r>
          </a:p>
          <a:p>
            <a:pPr marL="285750" indent="-285750">
              <a:buFontTx/>
              <a:buChar char="-"/>
            </a:pPr>
            <a:r>
              <a:rPr lang="en-US" sz="2800" dirty="0"/>
              <a:t>Low water outflux</a:t>
            </a:r>
          </a:p>
          <a:p>
            <a:r>
              <a:rPr lang="en-US" sz="2800" dirty="0"/>
              <a:t>Costs</a:t>
            </a:r>
          </a:p>
          <a:p>
            <a:pPr marL="285750" indent="-285750">
              <a:buFontTx/>
              <a:buChar char="-"/>
            </a:pPr>
            <a:r>
              <a:rPr lang="en-US" sz="2800" dirty="0"/>
              <a:t>Low CO</a:t>
            </a:r>
            <a:r>
              <a:rPr lang="en-US" sz="2800" baseline="-25000" dirty="0"/>
              <a:t>2</a:t>
            </a:r>
            <a:r>
              <a:rPr lang="en-US" sz="2800" dirty="0"/>
              <a:t> influx</a:t>
            </a:r>
          </a:p>
          <a:p>
            <a:pPr marL="285750" indent="-285750">
              <a:buFontTx/>
              <a:buChar char="-"/>
            </a:pPr>
            <a:r>
              <a:rPr lang="en-US" sz="2800" dirty="0">
                <a:solidFill>
                  <a:srgbClr val="011893"/>
                </a:solidFill>
              </a:rPr>
              <a:t>Must maintain high amount of Rubisco to do photosynthesis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068DE4E-AD8D-074A-B103-DE39CFB73200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5252440-2D57-8040-B772-6A1FBC6DFB52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13D9DC0-34F3-AE4D-8EA3-ACAE0699344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0013636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F2B81-69B8-294B-ACF9-43632E7202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 stomatal conductance</a:t>
            </a:r>
            <a:r>
              <a:rPr lang="el-GR" i="1" dirty="0"/>
              <a:t>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C167C5-62AC-B448-815F-ECEA77AC8A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>
                <a:solidFill>
                  <a:srgbClr val="011893"/>
                </a:solidFill>
              </a:rPr>
              <a:t>Optimal conductance</a:t>
            </a:r>
            <a:r>
              <a:rPr lang="el-GR" sz="4000" i="1" dirty="0">
                <a:solidFill>
                  <a:srgbClr val="011893"/>
                </a:solidFill>
              </a:rPr>
              <a:t> </a:t>
            </a:r>
            <a:r>
              <a:rPr lang="en-US" sz="4000" dirty="0">
                <a:solidFill>
                  <a:srgbClr val="011893"/>
                </a:solidFill>
              </a:rPr>
              <a:t>maximizes photosynthesis at least water loss and nutrient use</a:t>
            </a:r>
          </a:p>
          <a:p>
            <a:pPr lvl="1"/>
            <a:r>
              <a:rPr lang="en-US" sz="3600" dirty="0">
                <a:solidFill>
                  <a:srgbClr val="011893"/>
                </a:solidFill>
              </a:rPr>
              <a:t>Water loss </a:t>
            </a:r>
            <a:r>
              <a:rPr lang="en-US" sz="3600" dirty="0"/>
              <a:t>is from transpiration</a:t>
            </a:r>
          </a:p>
          <a:p>
            <a:pPr lvl="1"/>
            <a:r>
              <a:rPr lang="en-US" sz="3600" dirty="0">
                <a:solidFill>
                  <a:srgbClr val="011893"/>
                </a:solidFill>
              </a:rPr>
              <a:t>Nutrient use </a:t>
            </a:r>
            <a:r>
              <a:rPr lang="en-US" sz="3600" dirty="0"/>
              <a:t>is nutrients used to maintain Rubisco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AC62F4E-9396-7344-A6FE-FD4F8203D874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B420AF3-272A-D546-A093-06B1E989ABED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BEDA653-C45E-CC48-AE5C-F0FDB27558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35874304-0D47-D348-A124-46513291B9AE}"/>
              </a:ext>
            </a:extLst>
          </p:cNvPr>
          <p:cNvSpPr txBox="1"/>
          <p:nvPr/>
        </p:nvSpPr>
        <p:spPr>
          <a:xfrm>
            <a:off x="2716696" y="6311900"/>
            <a:ext cx="60213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[TALK TO ME LATER ABOUT THE MATHS]</a:t>
            </a:r>
          </a:p>
        </p:txBody>
      </p:sp>
    </p:spTree>
    <p:extLst>
      <p:ext uri="{BB962C8B-B14F-4D97-AF65-F5344CB8AC3E}">
        <p14:creationId xmlns:p14="http://schemas.microsoft.com/office/powerpoint/2010/main" val="5429348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1968</TotalTime>
  <Words>3372</Words>
  <Application>Microsoft Macintosh PowerPoint</Application>
  <PresentationFormat>Widescreen</PresentationFormat>
  <Paragraphs>380</Paragraphs>
  <Slides>105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105</vt:i4>
      </vt:variant>
    </vt:vector>
  </HeadingPairs>
  <TitlesOfParts>
    <vt:vector size="109" baseType="lpstr">
      <vt:lpstr>Arial</vt:lpstr>
      <vt:lpstr>Calibri</vt:lpstr>
      <vt:lpstr>Calibri Light</vt:lpstr>
      <vt:lpstr>Office Theme</vt:lpstr>
      <vt:lpstr>Plants aren’t dumb Using optimality theory to understand big questions in plant ecophysiology</vt:lpstr>
      <vt:lpstr>Acknowledgements</vt:lpstr>
      <vt:lpstr>Why do people care about plants?</vt:lpstr>
      <vt:lpstr>Why do people care about plants?</vt:lpstr>
      <vt:lpstr>Why do people care about plants?</vt:lpstr>
      <vt:lpstr>Why do people care about plants?</vt:lpstr>
      <vt:lpstr>Why do people care about plants?</vt:lpstr>
      <vt:lpstr>Why do people care about plants?</vt:lpstr>
      <vt:lpstr>Why do people care about plants?</vt:lpstr>
      <vt:lpstr>Why do people care about plants?</vt:lpstr>
      <vt:lpstr>In other words: plants provide ecosystem services</vt:lpstr>
      <vt:lpstr>Including photosynthesis</vt:lpstr>
      <vt:lpstr>Photosynthesis provides the foundation for other services</vt:lpstr>
      <vt:lpstr>Photosynthesis is a dynamic process that is likely to be impacted by global change</vt:lpstr>
      <vt:lpstr>Our lab examines photosynthesis as a regulator of global change impacts on ecosystem services</vt:lpstr>
      <vt:lpstr>Photosynthesis is important! An example…</vt:lpstr>
      <vt:lpstr>Photosynthesis is important! An example…</vt:lpstr>
      <vt:lpstr>Photosynthesis is important! An example…</vt:lpstr>
      <vt:lpstr>Photosynthesis is important! An example…</vt:lpstr>
      <vt:lpstr>But predictions are uncertain!</vt:lpstr>
      <vt:lpstr>But predictions are uncertain!</vt:lpstr>
      <vt:lpstr>This uncertainty is driven by uncertainty in photosynthesis</vt:lpstr>
      <vt:lpstr>Why the uncertainty? Theoretical models for photosynthesis exist</vt:lpstr>
      <vt:lpstr>These produce short term responses that match data</vt:lpstr>
      <vt:lpstr>Why the uncertainty? Long-term responses differ from short-term responses due to acclimation</vt:lpstr>
      <vt:lpstr>PowerPoint Presentation</vt:lpstr>
      <vt:lpstr>PowerPoint Presentation</vt:lpstr>
      <vt:lpstr>Acclimation is ubiquitous and well known…</vt:lpstr>
      <vt:lpstr>…and can impact carbon cycling and climate</vt:lpstr>
      <vt:lpstr>Unfortunately, no theoretical model for photosynthetic acclimation exists</vt:lpstr>
      <vt:lpstr>Lack of theory results in…</vt:lpstr>
      <vt:lpstr>Lack of theory results in…</vt:lpstr>
      <vt:lpstr>Lack of theory results in…</vt:lpstr>
      <vt:lpstr>So, we developed a mechanistic model of photosynthetic acclimation   Based on optimization and the first principles of plant physiological theory</vt:lpstr>
      <vt:lpstr>Optimization: Least cost theory</vt:lpstr>
      <vt:lpstr>Optimal photosynthesis </vt:lpstr>
      <vt:lpstr>Optimal photosynthesis </vt:lpstr>
      <vt:lpstr>Optimal photosynthesis </vt:lpstr>
      <vt:lpstr>Optimal photosynthesis </vt:lpstr>
      <vt:lpstr>Biochemistry optimization</vt:lpstr>
      <vt:lpstr>Biochemistry trait The maximum rate of Rubisco carboxylation (Vcmax)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Ok, great, but now what?</vt:lpstr>
      <vt:lpstr>We can use the theory as a null model to explore acclimation mechanisms</vt:lpstr>
      <vt:lpstr>Let’s tackle some big questions in plant ecophysiology!</vt:lpstr>
      <vt:lpstr>Big questions</vt:lpstr>
      <vt:lpstr>Question 1: Is photosynthesis optimized to the environment?</vt:lpstr>
      <vt:lpstr>Global Vcmax dataset</vt:lpstr>
      <vt:lpstr>PowerPoint Presentation</vt:lpstr>
      <vt:lpstr>PowerPoint Presentation</vt:lpstr>
      <vt:lpstr>Question 1: Is photosynthesis optimized to the environment?  YES! Photosynthesis acclimates spatially as expected from optimization</vt:lpstr>
      <vt:lpstr>Looking forward: herbarium specimens to examine acclimation over space and time</vt:lpstr>
      <vt:lpstr>Question 2: Does photosynthesis acclimate to soil nutrients?</vt:lpstr>
      <vt:lpstr>From the least cost hypothesis</vt:lpstr>
      <vt:lpstr>From the least cost hypothesis</vt:lpstr>
      <vt:lpstr>Observations show support for least cost</vt:lpstr>
      <vt:lpstr>As do greenhouse experiments</vt:lpstr>
      <vt:lpstr>Is plant allocation to leaf N dependent on allocation to biomass?</vt:lpstr>
      <vt:lpstr>Is plant allocation to leaf N dependent on allocation to biomass?</vt:lpstr>
      <vt:lpstr>To see a leaf N response to soil N there must be (1) added investment to leaves and (2) small investment to biomass</vt:lpstr>
      <vt:lpstr>Question 2: Does photosynthesis acclimate to soil nutrients?  Yes, although this is dependent on whole-plant allocation decisions</vt:lpstr>
      <vt:lpstr>Looking forward: impact of allelopathic invaders on leaf economics</vt:lpstr>
      <vt:lpstr>Question 3: What does acclimation mean for future terrestrial biogeochemical cycling?</vt:lpstr>
      <vt:lpstr>Expected future responses</vt:lpstr>
      <vt:lpstr>PowerPoint Presentation</vt:lpstr>
      <vt:lpstr>Vcmax changes with CO2 in ways expected from optimization</vt:lpstr>
      <vt:lpstr>This generally suggests lower nitrogen demand under future conditions</vt:lpstr>
      <vt:lpstr>Let’s run a model out into the future!</vt:lpstr>
      <vt:lpstr>Photosynthesis increases in future</vt:lpstr>
      <vt:lpstr>Photosynthesis increases in future  (at lower nutrient use)</vt:lpstr>
      <vt:lpstr>Need to rethink nutrient limitation in models?</vt:lpstr>
      <vt:lpstr>Question 3: What does acclimation mean for future terrestrial biogeochemical cycling?  Photosynthesis will increase and per-leaf-area nutrient use will decrease</vt:lpstr>
      <vt:lpstr>Looking forward: role of acclimation on future ecosystem feedbacks to global change</vt:lpstr>
      <vt:lpstr>Question 4: When is C4 photosynthesis an advantage over C3 photosynthesis?</vt:lpstr>
      <vt:lpstr>C3 versus C4 optimization</vt:lpstr>
      <vt:lpstr>C4 versus C3 optimization</vt:lpstr>
      <vt:lpstr>C4 versus C3 optimization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Question 4: When is C4 photosynthesis an advantage over C3 photosynthesis?  C4 is better in hot, dry, low CO2 environments</vt:lpstr>
      <vt:lpstr>Looking forward: model-data comparisons for C4 plants</vt:lpstr>
      <vt:lpstr>Conclusions</vt:lpstr>
      <vt:lpstr>Conclusions</vt:lpstr>
      <vt:lpstr>Conclusions</vt:lpstr>
      <vt:lpstr>PowerPoint Presentation</vt:lpstr>
      <vt:lpstr>Looking forward: symbioses as modifiers of plant economies under variable conditions</vt:lpstr>
      <vt:lpstr>Looking forward: more acclimation predictions in more places to examine larger scale impacts</vt:lpstr>
      <vt:lpstr>Looking forward: other ongoing and future research</vt:lpstr>
      <vt:lpstr>PowerPoint Presentation</vt:lpstr>
      <vt:lpstr>PowerPoint Presentation</vt:lpstr>
      <vt:lpstr>Optimal stomatal conductance </vt:lpstr>
      <vt:lpstr>Stomatal conductance trait The ratio of CO2 in the leaf to CO2 outside of the leaf (Ci/Ca)</vt:lpstr>
      <vt:lpstr>PowerPoint Presentation</vt:lpstr>
      <vt:lpstr>PowerPoint Presentation</vt:lpstr>
      <vt:lpstr>PowerPoint Presentation</vt:lpstr>
      <vt:lpstr>PowerPoint Presentation</vt:lpstr>
      <vt:lpstr>Photosynthetic traits change with temperature in ways expected from optimization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Photosynthetic acclimation through the lens of optimality</dc:title>
  <dc:creator>Smith, Nick</dc:creator>
  <cp:lastModifiedBy>Smith, Nick</cp:lastModifiedBy>
  <cp:revision>302</cp:revision>
  <cp:lastPrinted>2019-07-23T15:57:34Z</cp:lastPrinted>
  <dcterms:created xsi:type="dcterms:W3CDTF">2019-07-15T15:11:58Z</dcterms:created>
  <dcterms:modified xsi:type="dcterms:W3CDTF">2021-12-05T22:40:27Z</dcterms:modified>
</cp:coreProperties>
</file>